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8"/>
  </p:notesMasterIdLst>
  <p:sldIdLst>
    <p:sldId id="256" r:id="rId5"/>
    <p:sldId id="396" r:id="rId6"/>
    <p:sldId id="307" r:id="rId7"/>
    <p:sldId id="308" r:id="rId8"/>
    <p:sldId id="309" r:id="rId9"/>
    <p:sldId id="310" r:id="rId10"/>
    <p:sldId id="312" r:id="rId11"/>
    <p:sldId id="317" r:id="rId12"/>
    <p:sldId id="316" r:id="rId13"/>
    <p:sldId id="318" r:id="rId14"/>
    <p:sldId id="265" r:id="rId15"/>
    <p:sldId id="268" r:id="rId16"/>
    <p:sldId id="269" r:id="rId17"/>
    <p:sldId id="270" r:id="rId18"/>
    <p:sldId id="273" r:id="rId19"/>
    <p:sldId id="328" r:id="rId20"/>
    <p:sldId id="329" r:id="rId21"/>
    <p:sldId id="330" r:id="rId22"/>
    <p:sldId id="334" r:id="rId23"/>
    <p:sldId id="344" r:id="rId24"/>
    <p:sldId id="276" r:id="rId25"/>
    <p:sldId id="282" r:id="rId26"/>
    <p:sldId id="283" r:id="rId27"/>
    <p:sldId id="284" r:id="rId28"/>
    <p:sldId id="285" r:id="rId29"/>
    <p:sldId id="286" r:id="rId30"/>
    <p:sldId id="289" r:id="rId31"/>
    <p:sldId id="306" r:id="rId32"/>
    <p:sldId id="290" r:id="rId33"/>
    <p:sldId id="291" r:id="rId34"/>
    <p:sldId id="292" r:id="rId35"/>
    <p:sldId id="293" r:id="rId36"/>
    <p:sldId id="294" r:id="rId37"/>
    <p:sldId id="295" r:id="rId38"/>
    <p:sldId id="297" r:id="rId39"/>
    <p:sldId id="298" r:id="rId40"/>
    <p:sldId id="300" r:id="rId41"/>
    <p:sldId id="303" r:id="rId42"/>
    <p:sldId id="305" r:id="rId43"/>
    <p:sldId id="394" r:id="rId44"/>
    <p:sldId id="355" r:id="rId45"/>
    <p:sldId id="356" r:id="rId46"/>
    <p:sldId id="358" r:id="rId47"/>
    <p:sldId id="359" r:id="rId48"/>
    <p:sldId id="363" r:id="rId49"/>
    <p:sldId id="365" r:id="rId50"/>
    <p:sldId id="366" r:id="rId51"/>
    <p:sldId id="367" r:id="rId52"/>
    <p:sldId id="369" r:id="rId53"/>
    <p:sldId id="373" r:id="rId54"/>
    <p:sldId id="374" r:id="rId55"/>
    <p:sldId id="375" r:id="rId56"/>
    <p:sldId id="397" r:id="rId57"/>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3FB53"/>
    <a:srgbClr val="FDF81E"/>
    <a:srgbClr val="E1E107"/>
    <a:srgbClr val="F77907"/>
    <a:srgbClr val="F2F640"/>
    <a:srgbClr val="262764"/>
    <a:srgbClr val="36388E"/>
    <a:srgbClr val="1A1B4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93" autoAdjust="0"/>
  </p:normalViewPr>
  <p:slideViewPr>
    <p:cSldViewPr>
      <p:cViewPr varScale="1">
        <p:scale>
          <a:sx n="74" d="100"/>
          <a:sy n="74"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277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27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277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C2A2940F-5C19-4E16-A68A-843201751453}"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4" name="Picture 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099" name="Rectangle 3"/>
          <p:cNvSpPr>
            <a:spLocks noGrp="1" noChangeArrowheads="1"/>
          </p:cNvSpPr>
          <p:nvPr>
            <p:ph type="ctrTitle"/>
          </p:nvPr>
        </p:nvSpPr>
        <p:spPr>
          <a:xfrm>
            <a:off x="685800" y="2667000"/>
            <a:ext cx="7772400" cy="1143000"/>
          </a:xfrm>
        </p:spPr>
        <p:txBody>
          <a:bodyPr/>
          <a:lstStyle>
            <a:lvl1pPr>
              <a:defRPr sz="4400">
                <a:cs typeface="B Zar" pitchFamily="2" charset="-78"/>
              </a:defRPr>
            </a:lvl1pPr>
          </a:lstStyle>
          <a:p>
            <a:r>
              <a:rPr lang="en-US"/>
              <a:t>Click to edit Master title style</a:t>
            </a:r>
          </a:p>
        </p:txBody>
      </p:sp>
      <p:sp>
        <p:nvSpPr>
          <p:cNvPr id="4100" name="Rectangle 4"/>
          <p:cNvSpPr>
            <a:spLocks noGrp="1" noChangeArrowheads="1"/>
          </p:cNvSpPr>
          <p:nvPr>
            <p:ph type="subTitle" idx="1"/>
          </p:nvPr>
        </p:nvSpPr>
        <p:spPr>
          <a:xfrm>
            <a:off x="1371600" y="4038600"/>
            <a:ext cx="6400800" cy="1752600"/>
          </a:xfrm>
        </p:spPr>
        <p:txBody>
          <a:bodyPr/>
          <a:lstStyle>
            <a:lvl1pPr marL="0" indent="0" algn="ctr">
              <a:buFontTx/>
              <a:buNone/>
              <a:defRPr>
                <a:cs typeface="B Zar" pitchFamily="2" charset="-78"/>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fa-IR"/>
              <a:t>مرکز مطالعات تکنولوژ</a:t>
            </a:r>
            <a:r>
              <a:rPr lang="ar-SA"/>
              <a:t>ي</a:t>
            </a:r>
            <a:r>
              <a:rPr lang="fa-IR"/>
              <a:t> دانشگاه صنعت</a:t>
            </a:r>
            <a:r>
              <a:rPr lang="ar-SA"/>
              <a:t>ي</a:t>
            </a:r>
            <a:r>
              <a:rPr lang="fa-IR"/>
              <a:t> شريف</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42938"/>
            <a:ext cx="2095500" cy="5376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642938"/>
            <a:ext cx="6134100" cy="537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fa-IR"/>
              <a:t>مرکز مطالعات تکنولوژ</a:t>
            </a:r>
            <a:r>
              <a:rPr lang="ar-SA"/>
              <a:t>ي</a:t>
            </a:r>
            <a:r>
              <a:rPr lang="fa-IR"/>
              <a:t> دانشگاه صنعت</a:t>
            </a:r>
            <a:r>
              <a:rPr lang="ar-SA"/>
              <a:t>ي</a:t>
            </a:r>
            <a:r>
              <a:rPr lang="fa-IR"/>
              <a:t> شريف</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642938"/>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050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0386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5181600" y="6429375"/>
            <a:ext cx="3657600" cy="457200"/>
          </a:xfrm>
        </p:spPr>
        <p:txBody>
          <a:bodyPr/>
          <a:lstStyle>
            <a:lvl1pPr>
              <a:defRPr/>
            </a:lvl1pPr>
          </a:lstStyle>
          <a:p>
            <a:r>
              <a:rPr lang="fa-IR"/>
              <a:t>مرکز مطالعات تکنولوژ</a:t>
            </a:r>
            <a:r>
              <a:rPr lang="ar-SA"/>
              <a:t>ي</a:t>
            </a:r>
            <a:r>
              <a:rPr lang="fa-IR"/>
              <a:t> دانشگاه صنعت</a:t>
            </a:r>
            <a:r>
              <a:rPr lang="ar-SA"/>
              <a:t>ي</a:t>
            </a:r>
            <a:r>
              <a:rPr lang="fa-IR"/>
              <a:t> شريف</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fa-IR"/>
              <a:t>مرکز مطالعات تکنولوژ</a:t>
            </a:r>
            <a:r>
              <a:rPr lang="ar-SA"/>
              <a:t>ي</a:t>
            </a:r>
            <a:r>
              <a:rPr lang="fa-IR"/>
              <a:t> دانشگاه صنعت</a:t>
            </a:r>
            <a:r>
              <a:rPr lang="ar-SA"/>
              <a:t>ي</a:t>
            </a:r>
            <a:r>
              <a:rPr lang="fa-IR"/>
              <a:t> شريف</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fa-IR"/>
              <a:t>مرکز مطالعات تکنولوژ</a:t>
            </a:r>
            <a:r>
              <a:rPr lang="ar-SA"/>
              <a:t>ي</a:t>
            </a:r>
            <a:r>
              <a:rPr lang="fa-IR"/>
              <a:t> دانشگاه صنعت</a:t>
            </a:r>
            <a:r>
              <a:rPr lang="ar-SA"/>
              <a:t>ي</a:t>
            </a:r>
            <a:r>
              <a:rPr lang="fa-IR"/>
              <a:t> شريف</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fa-IR"/>
              <a:t>مرکز مطالعات تکنولوژ</a:t>
            </a:r>
            <a:r>
              <a:rPr lang="ar-SA"/>
              <a:t>ي</a:t>
            </a:r>
            <a:r>
              <a:rPr lang="fa-IR"/>
              <a:t> دانشگاه صنعت</a:t>
            </a:r>
            <a:r>
              <a:rPr lang="ar-SA"/>
              <a:t>ي</a:t>
            </a:r>
            <a:r>
              <a:rPr lang="fa-IR"/>
              <a:t> شريف</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fa-IR"/>
              <a:t>مرکز مطالعات تکنولوژ</a:t>
            </a:r>
            <a:r>
              <a:rPr lang="ar-SA"/>
              <a:t>ي</a:t>
            </a:r>
            <a:r>
              <a:rPr lang="fa-IR"/>
              <a:t> دانشگاه صنعت</a:t>
            </a:r>
            <a:r>
              <a:rPr lang="ar-SA"/>
              <a:t>ي</a:t>
            </a:r>
            <a:r>
              <a:rPr lang="fa-IR"/>
              <a:t> شريف</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fa-IR"/>
              <a:t>مرکز مطالعات تکنولوژ</a:t>
            </a:r>
            <a:r>
              <a:rPr lang="ar-SA"/>
              <a:t>ي</a:t>
            </a:r>
            <a:r>
              <a:rPr lang="fa-IR"/>
              <a:t> دانشگاه صنعت</a:t>
            </a:r>
            <a:r>
              <a:rPr lang="ar-SA"/>
              <a:t>ي</a:t>
            </a:r>
            <a:r>
              <a:rPr lang="fa-IR"/>
              <a:t> شريف</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fa-IR"/>
              <a:t>مرکز مطالعات تکنولوژ</a:t>
            </a:r>
            <a:r>
              <a:rPr lang="ar-SA"/>
              <a:t>ي</a:t>
            </a:r>
            <a:r>
              <a:rPr lang="fa-IR"/>
              <a:t> دانشگاه صنعت</a:t>
            </a:r>
            <a:r>
              <a:rPr lang="ar-SA"/>
              <a:t>ي</a:t>
            </a:r>
            <a:r>
              <a:rPr lang="fa-IR"/>
              <a:t> شريف</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fa-IR"/>
              <a:t>مرکز مطالعات تکنولوژ</a:t>
            </a:r>
            <a:r>
              <a:rPr lang="ar-SA"/>
              <a:t>ي</a:t>
            </a:r>
            <a:r>
              <a:rPr lang="fa-IR"/>
              <a:t> دانشگاه صنعت</a:t>
            </a:r>
            <a:r>
              <a:rPr lang="ar-SA"/>
              <a:t>ي</a:t>
            </a:r>
            <a:r>
              <a:rPr lang="fa-IR"/>
              <a:t> شريف</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fa-IR"/>
              <a:t>مرکز مطالعات تکنولوژ</a:t>
            </a:r>
            <a:r>
              <a:rPr lang="ar-SA"/>
              <a:t>ي</a:t>
            </a:r>
            <a:r>
              <a:rPr lang="fa-IR"/>
              <a:t> دانشگاه صنعت</a:t>
            </a:r>
            <a:r>
              <a:rPr lang="ar-SA"/>
              <a:t>ي</a:t>
            </a:r>
            <a:r>
              <a:rPr lang="fa-IR"/>
              <a:t> شريف</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4"/>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76200" y="642938"/>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05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0" hangingPunct="0">
              <a:defRPr sz="1400"/>
            </a:lvl1pPr>
          </a:lstStyle>
          <a:p>
            <a:endParaRPr lang="en-US"/>
          </a:p>
        </p:txBody>
      </p:sp>
      <p:sp>
        <p:nvSpPr>
          <p:cNvPr id="1029" name="Rectangle 5"/>
          <p:cNvSpPr>
            <a:spLocks noGrp="1" noChangeArrowheads="1"/>
          </p:cNvSpPr>
          <p:nvPr>
            <p:ph type="ftr" sz="quarter" idx="3"/>
          </p:nvPr>
        </p:nvSpPr>
        <p:spPr bwMode="auto">
          <a:xfrm>
            <a:off x="5181600" y="6429375"/>
            <a:ext cx="3657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0" hangingPunct="0">
              <a:defRPr sz="1600">
                <a:solidFill>
                  <a:schemeClr val="bg1"/>
                </a:solidFill>
                <a:cs typeface="Mitra" pitchFamily="2" charset="-78"/>
              </a:defRPr>
            </a:lvl1pPr>
          </a:lstStyle>
          <a:p>
            <a:r>
              <a:rPr lang="fa-IR"/>
              <a:t>مرکز مطالعات تکنولوژ</a:t>
            </a:r>
            <a:r>
              <a:rPr lang="ar-SA"/>
              <a:t>ي</a:t>
            </a:r>
            <a:r>
              <a:rPr lang="fa-IR"/>
              <a:t> دانشگاه صنعت</a:t>
            </a:r>
            <a:r>
              <a:rPr lang="ar-SA"/>
              <a:t>ي</a:t>
            </a:r>
            <a:r>
              <a:rPr lang="fa-IR"/>
              <a:t> شريف</a:t>
            </a:r>
            <a:endParaRPr lang="en-US"/>
          </a:p>
        </p:txBody>
      </p:sp>
      <p:sp>
        <p:nvSpPr>
          <p:cNvPr id="1032" name="Line 8"/>
          <p:cNvSpPr>
            <a:spLocks noChangeShapeType="1"/>
          </p:cNvSpPr>
          <p:nvPr userDrawn="1"/>
        </p:nvSpPr>
        <p:spPr bwMode="auto">
          <a:xfrm flipH="1">
            <a:off x="1066800" y="6400800"/>
            <a:ext cx="7543800" cy="0"/>
          </a:xfrm>
          <a:prstGeom prst="line">
            <a:avLst/>
          </a:prstGeom>
          <a:noFill/>
          <a:ln w="19050">
            <a:solidFill>
              <a:schemeClr val="bg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1" fontAlgn="base">
        <a:spcBef>
          <a:spcPct val="0"/>
        </a:spcBef>
        <a:spcAft>
          <a:spcPct val="0"/>
        </a:spcAft>
        <a:defRPr sz="4000" b="1">
          <a:solidFill>
            <a:schemeClr val="tx2"/>
          </a:solidFill>
          <a:latin typeface="+mj-lt"/>
          <a:ea typeface="+mj-ea"/>
          <a:cs typeface="+mj-cs"/>
        </a:defRPr>
      </a:lvl1pPr>
      <a:lvl2pPr algn="ctr" rtl="1" fontAlgn="base">
        <a:spcBef>
          <a:spcPct val="0"/>
        </a:spcBef>
        <a:spcAft>
          <a:spcPct val="0"/>
        </a:spcAft>
        <a:defRPr sz="4000" b="1">
          <a:solidFill>
            <a:schemeClr val="tx2"/>
          </a:solidFill>
          <a:latin typeface="Arial" charset="0"/>
          <a:cs typeface="Arial" charset="0"/>
        </a:defRPr>
      </a:lvl2pPr>
      <a:lvl3pPr algn="ctr" rtl="1" fontAlgn="base">
        <a:spcBef>
          <a:spcPct val="0"/>
        </a:spcBef>
        <a:spcAft>
          <a:spcPct val="0"/>
        </a:spcAft>
        <a:defRPr sz="4000" b="1">
          <a:solidFill>
            <a:schemeClr val="tx2"/>
          </a:solidFill>
          <a:latin typeface="Arial" charset="0"/>
          <a:cs typeface="Arial" charset="0"/>
        </a:defRPr>
      </a:lvl3pPr>
      <a:lvl4pPr algn="ctr" rtl="1" fontAlgn="base">
        <a:spcBef>
          <a:spcPct val="0"/>
        </a:spcBef>
        <a:spcAft>
          <a:spcPct val="0"/>
        </a:spcAft>
        <a:defRPr sz="4000" b="1">
          <a:solidFill>
            <a:schemeClr val="tx2"/>
          </a:solidFill>
          <a:latin typeface="Arial" charset="0"/>
          <a:cs typeface="Arial" charset="0"/>
        </a:defRPr>
      </a:lvl4pPr>
      <a:lvl5pPr algn="ctr" rtl="1" fontAlgn="base">
        <a:spcBef>
          <a:spcPct val="0"/>
        </a:spcBef>
        <a:spcAft>
          <a:spcPct val="0"/>
        </a:spcAft>
        <a:defRPr sz="4000" b="1">
          <a:solidFill>
            <a:schemeClr val="tx2"/>
          </a:solidFill>
          <a:latin typeface="Arial" charset="0"/>
          <a:cs typeface="Arial" charset="0"/>
        </a:defRPr>
      </a:lvl5pPr>
      <a:lvl6pPr marL="457200" algn="ctr" rtl="1" fontAlgn="base">
        <a:spcBef>
          <a:spcPct val="0"/>
        </a:spcBef>
        <a:spcAft>
          <a:spcPct val="0"/>
        </a:spcAft>
        <a:defRPr sz="4000" b="1">
          <a:solidFill>
            <a:schemeClr val="tx2"/>
          </a:solidFill>
          <a:latin typeface="Arial" charset="0"/>
          <a:cs typeface="Arial" charset="0"/>
        </a:defRPr>
      </a:lvl6pPr>
      <a:lvl7pPr marL="914400" algn="ctr" rtl="1" fontAlgn="base">
        <a:spcBef>
          <a:spcPct val="0"/>
        </a:spcBef>
        <a:spcAft>
          <a:spcPct val="0"/>
        </a:spcAft>
        <a:defRPr sz="4000" b="1">
          <a:solidFill>
            <a:schemeClr val="tx2"/>
          </a:solidFill>
          <a:latin typeface="Arial" charset="0"/>
          <a:cs typeface="Arial" charset="0"/>
        </a:defRPr>
      </a:lvl7pPr>
      <a:lvl8pPr marL="1371600" algn="ctr" rtl="1" fontAlgn="base">
        <a:spcBef>
          <a:spcPct val="0"/>
        </a:spcBef>
        <a:spcAft>
          <a:spcPct val="0"/>
        </a:spcAft>
        <a:defRPr sz="4000" b="1">
          <a:solidFill>
            <a:schemeClr val="tx2"/>
          </a:solidFill>
          <a:latin typeface="Arial" charset="0"/>
          <a:cs typeface="Arial" charset="0"/>
        </a:defRPr>
      </a:lvl8pPr>
      <a:lvl9pPr marL="1828800" algn="ctr" rtl="1" fontAlgn="base">
        <a:spcBef>
          <a:spcPct val="0"/>
        </a:spcBef>
        <a:spcAft>
          <a:spcPct val="0"/>
        </a:spcAft>
        <a:defRPr sz="4000" b="1">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3.xml"/><Relationship Id="rId1" Type="http://schemas.openxmlformats.org/officeDocument/2006/relationships/slideLayout" Target="../slideLayouts/slideLayout2.xml"/><Relationship Id="rId4" Type="http://schemas.openxmlformats.org/officeDocument/2006/relationships/slide" Target="slide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6.xml"/><Relationship Id="rId1" Type="http://schemas.openxmlformats.org/officeDocument/2006/relationships/slideLayout" Target="../slideLayouts/slideLayout2.xml"/><Relationship Id="rId6" Type="http://schemas.openxmlformats.org/officeDocument/2006/relationships/slide" Target="slide41.xml"/><Relationship Id="rId5" Type="http://schemas.openxmlformats.org/officeDocument/2006/relationships/slide" Target="slide22.xml"/><Relationship Id="rId4" Type="http://schemas.openxmlformats.org/officeDocument/2006/relationships/slide" Target="slide3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914400" y="3581400"/>
            <a:ext cx="7772400" cy="1143000"/>
          </a:xfrm>
        </p:spPr>
        <p:txBody>
          <a:bodyPr/>
          <a:lstStyle/>
          <a:p>
            <a:pPr>
              <a:lnSpc>
                <a:spcPct val="200000"/>
              </a:lnSpc>
            </a:pPr>
            <a:r>
              <a:rPr lang="fa-IR" sz="4000" dirty="0" smtClean="0">
                <a:solidFill>
                  <a:srgbClr val="950F25"/>
                </a:solidFill>
              </a:rPr>
              <a:t>سازوكارهاي تجاري سازي فناوري</a:t>
            </a:r>
            <a:br>
              <a:rPr lang="fa-IR" sz="4000" dirty="0" smtClean="0">
                <a:solidFill>
                  <a:srgbClr val="950F25"/>
                </a:solidFill>
              </a:rPr>
            </a:br>
            <a:r>
              <a:rPr lang="fa-IR" sz="4000" dirty="0" smtClean="0">
                <a:solidFill>
                  <a:srgbClr val="950F25"/>
                </a:solidFill>
              </a:rPr>
              <a:t>مطالعه موردي: فناور</a:t>
            </a:r>
            <a:r>
              <a:rPr lang="ar-SA" sz="4000" dirty="0" smtClean="0">
                <a:solidFill>
                  <a:srgbClr val="950F25"/>
                </a:solidFill>
              </a:rPr>
              <a:t>ي</a:t>
            </a:r>
            <a:r>
              <a:rPr lang="fa-IR" sz="4000" dirty="0" smtClean="0">
                <a:solidFill>
                  <a:srgbClr val="950F25"/>
                </a:solidFill>
              </a:rPr>
              <a:t> نانو </a:t>
            </a:r>
            <a:r>
              <a:rPr lang="en-US" sz="4000" dirty="0" smtClean="0">
                <a:solidFill>
                  <a:srgbClr val="950F25"/>
                </a:solidFill>
              </a:rPr>
              <a:t/>
            </a:r>
            <a:br>
              <a:rPr lang="en-US" sz="4000" dirty="0" smtClean="0">
                <a:solidFill>
                  <a:srgbClr val="950F25"/>
                </a:solidFill>
              </a:rPr>
            </a:br>
            <a:r>
              <a:rPr lang="fa-IR" sz="4000" dirty="0" smtClean="0">
                <a:solidFill>
                  <a:srgbClr val="F3FB53"/>
                </a:solidFill>
                <a:effectLst>
                  <a:outerShdw blurRad="38100" dist="38100" dir="2700000" algn="tl">
                    <a:srgbClr val="000000">
                      <a:alpha val="43137"/>
                    </a:srgbClr>
                  </a:outerShdw>
                </a:effectLst>
              </a:rPr>
              <a:t>بنيامين مشيري</a:t>
            </a:r>
            <a:br>
              <a:rPr lang="fa-IR" sz="4000" dirty="0" smtClean="0">
                <a:solidFill>
                  <a:srgbClr val="F3FB53"/>
                </a:solidFill>
                <a:effectLst>
                  <a:outerShdw blurRad="38100" dist="38100" dir="2700000" algn="tl">
                    <a:srgbClr val="000000">
                      <a:alpha val="43137"/>
                    </a:srgbClr>
                  </a:outerShdw>
                </a:effectLst>
              </a:rPr>
            </a:br>
            <a:r>
              <a:rPr lang="fa-IR" sz="1800" dirty="0" smtClean="0">
                <a:solidFill>
                  <a:srgbClr val="F3FB53"/>
                </a:solidFill>
                <a:effectLst>
                  <a:outerShdw blurRad="38100" dist="38100" dir="2700000" algn="tl">
                    <a:srgbClr val="000000">
                      <a:alpha val="43137"/>
                    </a:srgbClr>
                  </a:outerShdw>
                </a:effectLst>
              </a:rPr>
              <a:t>مركز مطالعات تكنولوژي دانشگاه صنعتي شريف</a:t>
            </a:r>
            <a:br>
              <a:rPr lang="fa-IR" sz="1800" dirty="0" smtClean="0">
                <a:solidFill>
                  <a:srgbClr val="F3FB53"/>
                </a:solidFill>
                <a:effectLst>
                  <a:outerShdw blurRad="38100" dist="38100" dir="2700000" algn="tl">
                    <a:srgbClr val="000000">
                      <a:alpha val="43137"/>
                    </a:srgbClr>
                  </a:outerShdw>
                </a:effectLst>
              </a:rPr>
            </a:br>
            <a:r>
              <a:rPr lang="fa-IR" sz="1800" dirty="0" smtClean="0">
                <a:solidFill>
                  <a:srgbClr val="F3FB53"/>
                </a:solidFill>
                <a:effectLst>
                  <a:outerShdw blurRad="38100" dist="38100" dir="2700000" algn="tl">
                    <a:srgbClr val="000000">
                      <a:alpha val="43137"/>
                    </a:srgbClr>
                  </a:outerShdw>
                </a:effectLst>
              </a:rPr>
              <a:t>1387</a:t>
            </a:r>
            <a:r>
              <a:rPr lang="fa-IR" sz="4000" dirty="0" smtClean="0">
                <a:solidFill>
                  <a:srgbClr val="950F25"/>
                </a:solidFill>
              </a:rPr>
              <a:t/>
            </a:r>
            <a:br>
              <a:rPr lang="fa-IR" sz="4000" dirty="0" smtClean="0">
                <a:solidFill>
                  <a:srgbClr val="950F25"/>
                </a:solidFill>
              </a:rPr>
            </a:br>
            <a:endParaRPr lang="en-US" sz="4000" dirty="0">
              <a:solidFill>
                <a:srgbClr val="950F25"/>
              </a:solidFill>
            </a:endParaRPr>
          </a:p>
        </p:txBody>
      </p:sp>
      <p:sp>
        <p:nvSpPr>
          <p:cNvPr id="9219" name="Rectangle 3"/>
          <p:cNvSpPr>
            <a:spLocks noGrp="1" noChangeArrowheads="1"/>
          </p:cNvSpPr>
          <p:nvPr>
            <p:ph type="subTitle" idx="1"/>
          </p:nvPr>
        </p:nvSpPr>
        <p:spPr>
          <a:xfrm>
            <a:off x="1295400" y="381000"/>
            <a:ext cx="6400800" cy="1752600"/>
          </a:xfrm>
        </p:spPr>
        <p:txBody>
          <a:bodyPr/>
          <a:lstStyle/>
          <a:p>
            <a:r>
              <a:rPr lang="fa-IR" sz="2800" b="1" dirty="0" smtClean="0">
                <a:solidFill>
                  <a:srgbClr val="950F25"/>
                </a:solidFill>
              </a:rPr>
              <a:t>بسمه تعال</a:t>
            </a:r>
            <a:r>
              <a:rPr lang="ar-SA" sz="2800" b="1" dirty="0" smtClean="0">
                <a:solidFill>
                  <a:srgbClr val="950F25"/>
                </a:solidFill>
              </a:rPr>
              <a:t>ي</a:t>
            </a:r>
            <a:endParaRPr lang="en-US" sz="2800" b="1" dirty="0">
              <a:solidFill>
                <a:srgbClr val="950F25"/>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stCondLst>
                                            <p:cond delay="0"/>
                                          </p:stCondLst>
                                        </p:cTn>
                                        <p:tgtEl>
                                          <p:spTgt spid="9218"/>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921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9219">
                                            <p:txEl>
                                              <p:pRg st="0" end="0"/>
                                            </p:txEl>
                                          </p:spTgt>
                                        </p:tgtEl>
                                        <p:attrNameLst>
                                          <p:attrName>style.visibility</p:attrName>
                                        </p:attrNameLst>
                                      </p:cBhvr>
                                      <p:to>
                                        <p:strVal val="visible"/>
                                      </p:to>
                                    </p:set>
                                    <p:animEffect transition="in" filter="fade">
                                      <p:cBhvr>
                                        <p:cTn id="13" dur="1000"/>
                                        <p:tgtEl>
                                          <p:spTgt spid="9219">
                                            <p:txEl>
                                              <p:pRg st="0" end="0"/>
                                            </p:txEl>
                                          </p:spTgt>
                                        </p:tgtEl>
                                      </p:cBhvr>
                                    </p:animEffect>
                                    <p:anim calcmode="lin" valueType="num">
                                      <p:cBhvr>
                                        <p:cTn id="14" dur="1000" fill="hold"/>
                                        <p:tgtEl>
                                          <p:spTgt spid="921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10594" name="Rectangle 2"/>
          <p:cNvSpPr>
            <a:spLocks noGrp="1" noChangeArrowheads="1"/>
          </p:cNvSpPr>
          <p:nvPr>
            <p:ph type="title"/>
          </p:nvPr>
        </p:nvSpPr>
        <p:spPr>
          <a:xfrm>
            <a:off x="2057400" y="457200"/>
            <a:ext cx="7772400" cy="1143000"/>
          </a:xfrm>
        </p:spPr>
        <p:txBody>
          <a:bodyPr/>
          <a:lstStyle/>
          <a:p>
            <a:r>
              <a:rPr lang="fa-IR">
                <a:solidFill>
                  <a:srgbClr val="950F25"/>
                </a:solidFill>
                <a:cs typeface="Mitra" pitchFamily="2" charset="-78"/>
              </a:rPr>
              <a:t>چالش هاي بازاريابي در نوآوري</a:t>
            </a:r>
            <a:endParaRPr lang="en-US">
              <a:solidFill>
                <a:srgbClr val="950F25"/>
              </a:solidFill>
              <a:cs typeface="Mitra" pitchFamily="2" charset="-78"/>
            </a:endParaRPr>
          </a:p>
        </p:txBody>
      </p:sp>
      <p:graphicFrame>
        <p:nvGraphicFramePr>
          <p:cNvPr id="110637" name="Group 45"/>
          <p:cNvGraphicFramePr>
            <a:graphicFrameLocks noGrp="1"/>
          </p:cNvGraphicFramePr>
          <p:nvPr>
            <p:ph type="body" idx="1"/>
          </p:nvPr>
        </p:nvGraphicFramePr>
        <p:xfrm>
          <a:off x="228600" y="2133600"/>
          <a:ext cx="8686800" cy="3581400"/>
        </p:xfrm>
        <a:graphic>
          <a:graphicData uri="http://schemas.openxmlformats.org/drawingml/2006/table">
            <a:tbl>
              <a:tblPr rtl="1"/>
              <a:tblGrid>
                <a:gridCol w="2895600"/>
                <a:gridCol w="2894012"/>
                <a:gridCol w="2897188"/>
              </a:tblGrid>
              <a:tr h="6731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Arial" charset="0"/>
                          <a:ea typeface="Times New Roman" pitchFamily="18" charset="0"/>
                          <a:cs typeface="Mitra" pitchFamily="2" charset="-78"/>
                        </a:rPr>
                        <a:t>چالش بازاريابي</a:t>
                      </a:r>
                      <a:endParaRPr kumimoji="0" lang="ar-SA" sz="3600" b="1" i="0" u="none" strike="noStrike" cap="none" normalizeH="0" baseline="0" smtClean="0">
                        <a:ln>
                          <a:noFill/>
                        </a:ln>
                        <a:solidFill>
                          <a:schemeClr val="tx1"/>
                        </a:solidFill>
                        <a:effectLst/>
                        <a:latin typeface="Arial" charset="0"/>
                        <a:ea typeface="Times New Roman" pitchFamily="18" charset="0"/>
                        <a:cs typeface="Mitra"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Arial" charset="0"/>
                          <a:ea typeface="Times New Roman" pitchFamily="18" charset="0"/>
                          <a:cs typeface="Mitra" pitchFamily="2" charset="-78"/>
                        </a:rPr>
                        <a:t>نوآوري ريشه</a:t>
                      </a:r>
                      <a:r>
                        <a:rPr kumimoji="0" lang="fa-IR" sz="2400" b="1" i="0" u="none" strike="noStrike" cap="none" normalizeH="0" baseline="0" smtClean="0">
                          <a:ln>
                            <a:noFill/>
                          </a:ln>
                          <a:solidFill>
                            <a:schemeClr val="tx1"/>
                          </a:solidFill>
                          <a:effectLst/>
                          <a:latin typeface="Arial" charset="0"/>
                          <a:ea typeface="Times New Roman" pitchFamily="18" charset="0"/>
                          <a:cs typeface="Mitra" pitchFamily="2" charset="-78"/>
                        </a:rPr>
                        <a:t>‌</a:t>
                      </a:r>
                      <a:r>
                        <a:rPr kumimoji="0" lang="ar-SA" sz="2400" b="1" i="0" u="none" strike="noStrike" cap="none" normalizeH="0" baseline="0" smtClean="0">
                          <a:ln>
                            <a:noFill/>
                          </a:ln>
                          <a:solidFill>
                            <a:schemeClr val="tx1"/>
                          </a:solidFill>
                          <a:effectLst/>
                          <a:latin typeface="Arial" charset="0"/>
                          <a:ea typeface="Times New Roman" pitchFamily="18" charset="0"/>
                          <a:cs typeface="Mitra" pitchFamily="2" charset="-78"/>
                        </a:rPr>
                        <a:t>اي</a:t>
                      </a:r>
                      <a:endParaRPr kumimoji="0" lang="ar-SA" sz="3600" b="1" i="0" u="none" strike="noStrike" cap="none" normalizeH="0" baseline="0" smtClean="0">
                        <a:ln>
                          <a:noFill/>
                        </a:ln>
                        <a:solidFill>
                          <a:schemeClr val="tx1"/>
                        </a:solidFill>
                        <a:effectLst/>
                        <a:latin typeface="Arial" charset="0"/>
                        <a:ea typeface="Times New Roman" pitchFamily="18" charset="0"/>
                        <a:cs typeface="Mitra"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Arial" charset="0"/>
                          <a:ea typeface="Times New Roman" pitchFamily="18" charset="0"/>
                          <a:cs typeface="Mitra" pitchFamily="2" charset="-78"/>
                        </a:rPr>
                        <a:t>نوآوري تدريجي</a:t>
                      </a:r>
                      <a:endParaRPr kumimoji="0" lang="ar-SA" sz="3600" b="1" i="0" u="none" strike="noStrike" cap="none" normalizeH="0" baseline="0" smtClean="0">
                        <a:ln>
                          <a:noFill/>
                        </a:ln>
                        <a:solidFill>
                          <a:schemeClr val="tx1"/>
                        </a:solidFill>
                        <a:effectLst/>
                        <a:latin typeface="Arial" charset="0"/>
                        <a:ea typeface="Times New Roman" pitchFamily="18" charset="0"/>
                        <a:cs typeface="Mitra"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tr>
              <a:tr h="1117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charset="0"/>
                          <a:ea typeface="Times New Roman" pitchFamily="18" charset="0"/>
                          <a:cs typeface="Mitra" pitchFamily="2" charset="-78"/>
                        </a:rPr>
                        <a:t>نقش رقابت</a:t>
                      </a:r>
                      <a:endParaRPr kumimoji="0" lang="ar-SA" sz="2800" b="1" i="0" u="none" strike="noStrike" cap="none" normalizeH="0" baseline="0" smtClean="0">
                        <a:ln>
                          <a:noFill/>
                        </a:ln>
                        <a:solidFill>
                          <a:schemeClr val="tx1"/>
                        </a:solidFill>
                        <a:effectLst/>
                        <a:latin typeface="Arial" charset="0"/>
                        <a:ea typeface="Times New Roman" pitchFamily="18" charset="0"/>
                        <a:cs typeface="Mitra"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charset="0"/>
                          <a:ea typeface="Times New Roman" pitchFamily="18" charset="0"/>
                          <a:cs typeface="Mitra" pitchFamily="2" charset="-78"/>
                        </a:rPr>
                        <a:t>نقش اساسي ندارد و رقبا نيز شناخته شده نيستند.</a:t>
                      </a:r>
                      <a:endParaRPr kumimoji="0" lang="ar-SA" sz="2800" b="1" i="0" u="none" strike="noStrike" cap="none" normalizeH="0" baseline="0" smtClean="0">
                        <a:ln>
                          <a:noFill/>
                        </a:ln>
                        <a:solidFill>
                          <a:schemeClr val="tx1"/>
                        </a:solidFill>
                        <a:effectLst/>
                        <a:latin typeface="Arial" charset="0"/>
                        <a:ea typeface="Times New Roman" pitchFamily="18" charset="0"/>
                        <a:cs typeface="Mitra"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charset="0"/>
                          <a:ea typeface="Times New Roman" pitchFamily="18" charset="0"/>
                          <a:cs typeface="Mitra" pitchFamily="2" charset="-78"/>
                        </a:rPr>
                        <a:t>نقش مهم تمايز، موقعيتهاي محدود و رقابت نفس</a:t>
                      </a:r>
                      <a:r>
                        <a:rPr kumimoji="0" lang="fa-IR" sz="1800" b="1" i="0" u="none" strike="noStrike" cap="none" normalizeH="0" baseline="0" smtClean="0">
                          <a:ln>
                            <a:noFill/>
                          </a:ln>
                          <a:solidFill>
                            <a:schemeClr val="tx1"/>
                          </a:solidFill>
                          <a:effectLst/>
                          <a:latin typeface="Arial" charset="0"/>
                          <a:ea typeface="Times New Roman" pitchFamily="18" charset="0"/>
                          <a:cs typeface="Mitra" pitchFamily="2" charset="-78"/>
                        </a:rPr>
                        <a:t> </a:t>
                      </a:r>
                      <a:r>
                        <a:rPr kumimoji="0" lang="ar-SA" sz="1800" b="1" i="0" u="none" strike="noStrike" cap="none" normalizeH="0" baseline="0" smtClean="0">
                          <a:ln>
                            <a:noFill/>
                          </a:ln>
                          <a:solidFill>
                            <a:schemeClr val="tx1"/>
                          </a:solidFill>
                          <a:effectLst/>
                          <a:latin typeface="Arial" charset="0"/>
                          <a:ea typeface="Times New Roman" pitchFamily="18" charset="0"/>
                          <a:cs typeface="Mitra" pitchFamily="2" charset="-78"/>
                        </a:rPr>
                        <a:t>گير</a:t>
                      </a:r>
                      <a:endParaRPr kumimoji="0" lang="ar-SA" sz="2800" b="1" i="0" u="none" strike="noStrike" cap="none" normalizeH="0" baseline="0" smtClean="0">
                        <a:ln>
                          <a:noFill/>
                        </a:ln>
                        <a:solidFill>
                          <a:schemeClr val="tx1"/>
                        </a:solidFill>
                        <a:effectLst/>
                        <a:latin typeface="Arial" charset="0"/>
                        <a:ea typeface="Times New Roman" pitchFamily="18" charset="0"/>
                        <a:cs typeface="Mitra"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6731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charset="0"/>
                          <a:ea typeface="Times New Roman" pitchFamily="18" charset="0"/>
                          <a:cs typeface="Mitra" pitchFamily="2" charset="-78"/>
                        </a:rPr>
                        <a:t>اولين عامل حياتي</a:t>
                      </a:r>
                      <a:endParaRPr kumimoji="0" lang="ar-SA" sz="2800" b="1" i="0" u="none" strike="noStrike" cap="none" normalizeH="0" baseline="0" smtClean="0">
                        <a:ln>
                          <a:noFill/>
                        </a:ln>
                        <a:solidFill>
                          <a:schemeClr val="tx1"/>
                        </a:solidFill>
                        <a:effectLst/>
                        <a:latin typeface="Arial" charset="0"/>
                        <a:ea typeface="Times New Roman" pitchFamily="18" charset="0"/>
                        <a:cs typeface="Mitra"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charset="0"/>
                          <a:ea typeface="Times New Roman" pitchFamily="18" charset="0"/>
                          <a:cs typeface="Mitra" pitchFamily="2" charset="-78"/>
                        </a:rPr>
                        <a:t>آيا تکنولوژي کار خواهد کرد؟</a:t>
                      </a:r>
                      <a:endParaRPr kumimoji="0" lang="ar-SA" sz="2800" b="1" i="0" u="none" strike="noStrike" cap="none" normalizeH="0" baseline="0" smtClean="0">
                        <a:ln>
                          <a:noFill/>
                        </a:ln>
                        <a:solidFill>
                          <a:schemeClr val="tx1"/>
                        </a:solidFill>
                        <a:effectLst/>
                        <a:latin typeface="Arial" charset="0"/>
                        <a:ea typeface="Times New Roman" pitchFamily="18" charset="0"/>
                        <a:cs typeface="Mitra"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charset="0"/>
                          <a:ea typeface="Times New Roman" pitchFamily="18" charset="0"/>
                          <a:cs typeface="Mitra" pitchFamily="2" charset="-78"/>
                        </a:rPr>
                        <a:t>سرعت در بازاريابي</a:t>
                      </a:r>
                      <a:endParaRPr kumimoji="0" lang="ar-SA" sz="2800" b="1" i="0" u="none" strike="noStrike" cap="none" normalizeH="0" baseline="0" smtClean="0">
                        <a:ln>
                          <a:noFill/>
                        </a:ln>
                        <a:solidFill>
                          <a:schemeClr val="tx1"/>
                        </a:solidFill>
                        <a:effectLst/>
                        <a:latin typeface="Arial" charset="0"/>
                        <a:ea typeface="Times New Roman" pitchFamily="18" charset="0"/>
                        <a:cs typeface="Mitra"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1117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charset="0"/>
                          <a:ea typeface="Times New Roman" pitchFamily="18" charset="0"/>
                          <a:cs typeface="Mitra" pitchFamily="2" charset="-78"/>
                        </a:rPr>
                        <a:t>نقش مشتري</a:t>
                      </a:r>
                      <a:endParaRPr kumimoji="0" lang="ar-SA" sz="2800" b="1" i="0" u="none" strike="noStrike" cap="none" normalizeH="0" baseline="0" smtClean="0">
                        <a:ln>
                          <a:noFill/>
                        </a:ln>
                        <a:solidFill>
                          <a:schemeClr val="tx1"/>
                        </a:solidFill>
                        <a:effectLst/>
                        <a:latin typeface="Arial" charset="0"/>
                        <a:ea typeface="Times New Roman" pitchFamily="18" charset="0"/>
                        <a:cs typeface="Mitra"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charset="0"/>
                          <a:ea typeface="Times New Roman" pitchFamily="18" charset="0"/>
                          <a:cs typeface="Mitra" pitchFamily="2" charset="-78"/>
                        </a:rPr>
                        <a:t>مشتريان احتمالي کاملاً شناخته شده نيستند و حتي کاربران پيشرو نيز معلوم نشده­اند.</a:t>
                      </a:r>
                      <a:endParaRPr kumimoji="0" lang="ar-SA" sz="2800" b="1" i="0" u="none" strike="noStrike" cap="none" normalizeH="0" baseline="0" smtClean="0">
                        <a:ln>
                          <a:noFill/>
                        </a:ln>
                        <a:solidFill>
                          <a:schemeClr val="tx1"/>
                        </a:solidFill>
                        <a:effectLst/>
                        <a:latin typeface="Arial" charset="0"/>
                        <a:ea typeface="Times New Roman" pitchFamily="18" charset="0"/>
                        <a:cs typeface="Mitra"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charset="0"/>
                          <a:ea typeface="Times New Roman" pitchFamily="18" charset="0"/>
                          <a:cs typeface="Mitra" pitchFamily="2" charset="-78"/>
                        </a:rPr>
                        <a:t>ايده محصول را مي</a:t>
                      </a:r>
                      <a:r>
                        <a:rPr kumimoji="0" lang="en-US" sz="1800" b="1" i="0" u="none" strike="noStrike" cap="none" normalizeH="0" baseline="0" smtClean="0">
                          <a:ln>
                            <a:noFill/>
                          </a:ln>
                          <a:solidFill>
                            <a:schemeClr val="tx1"/>
                          </a:solidFill>
                          <a:effectLst/>
                          <a:latin typeface="Arial" charset="0"/>
                          <a:ea typeface="Times New Roman" pitchFamily="18" charset="0"/>
                          <a:cs typeface="Mitra" pitchFamily="2" charset="-78"/>
                        </a:rPr>
                        <a:t> </a:t>
                      </a:r>
                      <a:r>
                        <a:rPr kumimoji="0" lang="ar-SA" sz="1800" b="1" i="0" u="none" strike="noStrike" cap="none" normalizeH="0" baseline="0" smtClean="0">
                          <a:ln>
                            <a:noFill/>
                          </a:ln>
                          <a:solidFill>
                            <a:schemeClr val="tx1"/>
                          </a:solidFill>
                          <a:effectLst/>
                          <a:latin typeface="Arial" charset="0"/>
                          <a:ea typeface="Times New Roman" pitchFamily="18" charset="0"/>
                          <a:cs typeface="Mitra" pitchFamily="2" charset="-78"/>
                        </a:rPr>
                        <a:t>دهد و مشتريان کليدي شناسايي مي شوند.</a:t>
                      </a:r>
                      <a:endParaRPr kumimoji="0" lang="ar-SA"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fa-IR" sz="7200" b="0">
                <a:solidFill>
                  <a:srgbClr val="36388E"/>
                </a:solidFill>
                <a:cs typeface="Mitra" pitchFamily="2" charset="-78"/>
              </a:rPr>
              <a:t>3) صنعت</a:t>
            </a:r>
            <a:r>
              <a:rPr lang="ar-SA" sz="7200" b="0">
                <a:solidFill>
                  <a:srgbClr val="36388E"/>
                </a:solidFill>
                <a:cs typeface="Mitra" pitchFamily="2" charset="-78"/>
              </a:rPr>
              <a:t>ي</a:t>
            </a:r>
            <a:r>
              <a:rPr lang="fa-IR" sz="7200" b="0">
                <a:solidFill>
                  <a:srgbClr val="36388E"/>
                </a:solidFill>
                <a:cs typeface="Mitra" pitchFamily="2" charset="-78"/>
              </a:rPr>
              <a:t> ساز</a:t>
            </a:r>
            <a:r>
              <a:rPr lang="ar-SA" sz="7200" b="0">
                <a:solidFill>
                  <a:srgbClr val="36388E"/>
                </a:solidFill>
                <a:cs typeface="Mitra" pitchFamily="2" charset="-78"/>
              </a:rPr>
              <a:t>ي</a:t>
            </a:r>
            <a:r>
              <a:rPr lang="fa-IR" sz="7200" b="0">
                <a:solidFill>
                  <a:srgbClr val="36388E"/>
                </a:solidFill>
                <a:cs typeface="Mitra" pitchFamily="2" charset="-78"/>
              </a:rPr>
              <a:t> فناور</a:t>
            </a:r>
            <a:r>
              <a:rPr lang="ar-SA" sz="7200" b="0">
                <a:solidFill>
                  <a:srgbClr val="36388E"/>
                </a:solidFill>
                <a:cs typeface="Mitra" pitchFamily="2" charset="-78"/>
              </a:rPr>
              <a:t>ي</a:t>
            </a:r>
            <a:r>
              <a:rPr lang="fa-IR" sz="7200" b="0">
                <a:solidFill>
                  <a:srgbClr val="36388E"/>
                </a:solidFill>
                <a:cs typeface="Mitra" pitchFamily="2" charset="-78"/>
              </a:rPr>
              <a:t> نانو در تايوان</a:t>
            </a:r>
            <a:br>
              <a:rPr lang="fa-IR" sz="7200" b="0">
                <a:solidFill>
                  <a:srgbClr val="36388E"/>
                </a:solidFill>
                <a:cs typeface="Mitra" pitchFamily="2" charset="-78"/>
              </a:rPr>
            </a:br>
            <a:endParaRPr lang="en-US" sz="7200" b="0">
              <a:solidFill>
                <a:srgbClr val="36388E"/>
              </a:solidFill>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stCondLst>
                                            <p:cond delay="0"/>
                                          </p:stCondLst>
                                        </p:cTn>
                                        <p:tgtEl>
                                          <p:spTgt spid="19458"/>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1945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22530" name="Rectangle 2"/>
          <p:cNvSpPr>
            <a:spLocks noGrp="1" noChangeArrowheads="1"/>
          </p:cNvSpPr>
          <p:nvPr>
            <p:ph type="title"/>
          </p:nvPr>
        </p:nvSpPr>
        <p:spPr>
          <a:xfrm>
            <a:off x="457200" y="0"/>
            <a:ext cx="8229600" cy="1143000"/>
          </a:xfrm>
        </p:spPr>
        <p:txBody>
          <a:bodyPr/>
          <a:lstStyle/>
          <a:p>
            <a:r>
              <a:rPr lang="fa-IR">
                <a:solidFill>
                  <a:srgbClr val="BB4925"/>
                </a:solidFill>
                <a:cs typeface="Mitra" pitchFamily="2" charset="-78"/>
              </a:rPr>
              <a:t>ابعاد برنامه ملي</a:t>
            </a:r>
            <a:endParaRPr lang="en-US">
              <a:solidFill>
                <a:srgbClr val="BB4925"/>
              </a:solidFill>
              <a:cs typeface="Mitra" pitchFamily="2" charset="-78"/>
            </a:endParaRPr>
          </a:p>
        </p:txBody>
      </p:sp>
      <p:sp>
        <p:nvSpPr>
          <p:cNvPr id="22531" name="Rectangle 3"/>
          <p:cNvSpPr>
            <a:spLocks noGrp="1" noChangeArrowheads="1"/>
          </p:cNvSpPr>
          <p:nvPr>
            <p:ph type="body" idx="1"/>
          </p:nvPr>
        </p:nvSpPr>
        <p:spPr>
          <a:xfrm>
            <a:off x="-228600" y="1295400"/>
            <a:ext cx="9144000" cy="5715000"/>
          </a:xfrm>
        </p:spPr>
        <p:txBody>
          <a:bodyPr/>
          <a:lstStyle/>
          <a:p>
            <a:pPr>
              <a:buFontTx/>
              <a:buNone/>
            </a:pPr>
            <a:r>
              <a:rPr lang="fa-IR" sz="3000">
                <a:solidFill>
                  <a:srgbClr val="000099"/>
                </a:solidFill>
                <a:latin typeface="Times New Roman" pitchFamily="18" charset="0"/>
                <a:cs typeface="Mitra" pitchFamily="2" charset="-78"/>
              </a:rPr>
              <a:t>3-  برنامه ايجاد تجهيزات پايه اي</a:t>
            </a:r>
          </a:p>
          <a:p>
            <a:pPr>
              <a:buFontTx/>
              <a:buNone/>
            </a:pPr>
            <a:r>
              <a:rPr lang="fa-IR" sz="3000">
                <a:cs typeface="Mitra" pitchFamily="2" charset="-78"/>
              </a:rPr>
              <a:t>   - ايجاد آزمايشگاه هاي مدل سازي، سنتز و توليد نانو موادها</a:t>
            </a:r>
          </a:p>
          <a:p>
            <a:pPr>
              <a:buFontTx/>
              <a:buNone/>
            </a:pPr>
            <a:r>
              <a:rPr lang="fa-IR" sz="3000">
                <a:cs typeface="Mitra" pitchFamily="2" charset="-78"/>
              </a:rPr>
              <a:t>   - ايجاد سيستم شبكه الكترونيكي</a:t>
            </a:r>
          </a:p>
          <a:p>
            <a:pPr>
              <a:buFontTx/>
              <a:buNone/>
            </a:pPr>
            <a:r>
              <a:rPr lang="fa-IR" sz="3000">
                <a:cs typeface="Mitra" pitchFamily="2" charset="-78"/>
              </a:rPr>
              <a:t>   - ...</a:t>
            </a:r>
          </a:p>
          <a:p>
            <a:pPr>
              <a:buFontTx/>
              <a:buNone/>
            </a:pPr>
            <a:r>
              <a:rPr lang="fa-IR" sz="3000">
                <a:solidFill>
                  <a:srgbClr val="000099"/>
                </a:solidFill>
                <a:latin typeface="Times New Roman" pitchFamily="18" charset="0"/>
                <a:cs typeface="Mitra" pitchFamily="2" charset="-78"/>
              </a:rPr>
              <a:t>4-  برنامه هاي آموزشي</a:t>
            </a:r>
          </a:p>
          <a:p>
            <a:pPr>
              <a:buFontTx/>
              <a:buNone/>
            </a:pPr>
            <a:r>
              <a:rPr lang="fa-IR" sz="3000">
                <a:cs typeface="Mitra" pitchFamily="2" charset="-78"/>
              </a:rPr>
              <a:t>   - بهبود دانش مردم از نانو (از دبيرستان ها)</a:t>
            </a:r>
          </a:p>
          <a:p>
            <a:pPr>
              <a:buFontTx/>
              <a:buNone/>
            </a:pPr>
            <a:r>
              <a:rPr lang="fa-IR" sz="3000">
                <a:cs typeface="Mitra" pitchFamily="2" charset="-78"/>
              </a:rPr>
              <a:t>   - جذب نخبگان خارجي</a:t>
            </a:r>
          </a:p>
          <a:p>
            <a:pPr>
              <a:buFontTx/>
              <a:buNone/>
            </a:pPr>
            <a:r>
              <a:rPr lang="fa-IR" sz="3000">
                <a:cs typeface="Mitra" pitchFamily="2" charset="-78"/>
              </a:rPr>
              <a:t>   - ايجاد ارتباطات بين المللي و تبادل نيروي كار</a:t>
            </a:r>
          </a:p>
          <a:p>
            <a:pPr>
              <a:buFontTx/>
              <a:buNone/>
            </a:pPr>
            <a:r>
              <a:rPr lang="fa-IR" sz="3000">
                <a:cs typeface="Mitra" pitchFamily="2" charset="-78"/>
              </a:rPr>
              <a:t>   - ...   </a:t>
            </a:r>
            <a:endParaRPr lang="en-US" sz="3000">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800" fill="hold">
                                          <p:stCondLst>
                                            <p:cond delay="0"/>
                                          </p:stCondLst>
                                        </p:cTn>
                                        <p:tgtEl>
                                          <p:spTgt spid="22530"/>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2253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22531">
                                            <p:txEl>
                                              <p:pRg st="0" end="0"/>
                                            </p:txEl>
                                          </p:spTgt>
                                        </p:tgtEl>
                                        <p:attrNameLst>
                                          <p:attrName>style.visibility</p:attrName>
                                        </p:attrNameLst>
                                      </p:cBhvr>
                                      <p:to>
                                        <p:strVal val="visible"/>
                                      </p:to>
                                    </p:set>
                                    <p:animEffect transition="in" filter="fade">
                                      <p:cBhvr>
                                        <p:cTn id="13" dur="1000"/>
                                        <p:tgtEl>
                                          <p:spTgt spid="22531">
                                            <p:txEl>
                                              <p:pRg st="0" end="0"/>
                                            </p:txEl>
                                          </p:spTgt>
                                        </p:tgtEl>
                                      </p:cBhvr>
                                    </p:animEffect>
                                    <p:anim calcmode="lin" valueType="num">
                                      <p:cBhvr>
                                        <p:cTn id="14" dur="1000" fill="hold"/>
                                        <p:tgtEl>
                                          <p:spTgt spid="2253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22531">
                                            <p:txEl>
                                              <p:pRg st="1" end="1"/>
                                            </p:txEl>
                                          </p:spTgt>
                                        </p:tgtEl>
                                        <p:attrNameLst>
                                          <p:attrName>style.visibility</p:attrName>
                                        </p:attrNameLst>
                                      </p:cBhvr>
                                      <p:to>
                                        <p:strVal val="visible"/>
                                      </p:to>
                                    </p:set>
                                    <p:animEffect transition="in" filter="fade">
                                      <p:cBhvr>
                                        <p:cTn id="20" dur="1000"/>
                                        <p:tgtEl>
                                          <p:spTgt spid="22531">
                                            <p:txEl>
                                              <p:pRg st="1" end="1"/>
                                            </p:txEl>
                                          </p:spTgt>
                                        </p:tgtEl>
                                      </p:cBhvr>
                                    </p:animEffect>
                                    <p:anim calcmode="lin" valueType="num">
                                      <p:cBhvr>
                                        <p:cTn id="21" dur="1000" fill="hold"/>
                                        <p:tgtEl>
                                          <p:spTgt spid="22531">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22531">
                                            <p:txEl>
                                              <p:pRg st="2" end="2"/>
                                            </p:txEl>
                                          </p:spTgt>
                                        </p:tgtEl>
                                        <p:attrNameLst>
                                          <p:attrName>style.visibility</p:attrName>
                                        </p:attrNameLst>
                                      </p:cBhvr>
                                      <p:to>
                                        <p:strVal val="visible"/>
                                      </p:to>
                                    </p:set>
                                    <p:animEffect transition="in" filter="fade">
                                      <p:cBhvr>
                                        <p:cTn id="27" dur="1000"/>
                                        <p:tgtEl>
                                          <p:spTgt spid="22531">
                                            <p:txEl>
                                              <p:pRg st="2" end="2"/>
                                            </p:txEl>
                                          </p:spTgt>
                                        </p:tgtEl>
                                      </p:cBhvr>
                                    </p:animEffect>
                                    <p:anim calcmode="lin" valueType="num">
                                      <p:cBhvr>
                                        <p:cTn id="28" dur="1000" fill="hold"/>
                                        <p:tgtEl>
                                          <p:spTgt spid="22531">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22531">
                                            <p:txEl>
                                              <p:pRg st="3" end="3"/>
                                            </p:txEl>
                                          </p:spTgt>
                                        </p:tgtEl>
                                        <p:attrNameLst>
                                          <p:attrName>style.visibility</p:attrName>
                                        </p:attrNameLst>
                                      </p:cBhvr>
                                      <p:to>
                                        <p:strVal val="visible"/>
                                      </p:to>
                                    </p:set>
                                    <p:animEffect transition="in" filter="fade">
                                      <p:cBhvr>
                                        <p:cTn id="34" dur="1000"/>
                                        <p:tgtEl>
                                          <p:spTgt spid="22531">
                                            <p:txEl>
                                              <p:pRg st="3" end="3"/>
                                            </p:txEl>
                                          </p:spTgt>
                                        </p:tgtEl>
                                      </p:cBhvr>
                                    </p:animEffect>
                                    <p:anim calcmode="lin" valueType="num">
                                      <p:cBhvr>
                                        <p:cTn id="35" dur="1000" fill="hold"/>
                                        <p:tgtEl>
                                          <p:spTgt spid="22531">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22531">
                                            <p:txEl>
                                              <p:pRg st="4" end="4"/>
                                            </p:txEl>
                                          </p:spTgt>
                                        </p:tgtEl>
                                        <p:attrNameLst>
                                          <p:attrName>style.visibility</p:attrName>
                                        </p:attrNameLst>
                                      </p:cBhvr>
                                      <p:to>
                                        <p:strVal val="visible"/>
                                      </p:to>
                                    </p:set>
                                    <p:animEffect transition="in" filter="fade">
                                      <p:cBhvr>
                                        <p:cTn id="41" dur="1000"/>
                                        <p:tgtEl>
                                          <p:spTgt spid="22531">
                                            <p:txEl>
                                              <p:pRg st="4" end="4"/>
                                            </p:txEl>
                                          </p:spTgt>
                                        </p:tgtEl>
                                      </p:cBhvr>
                                    </p:animEffect>
                                    <p:anim calcmode="lin" valueType="num">
                                      <p:cBhvr>
                                        <p:cTn id="42" dur="1000" fill="hold"/>
                                        <p:tgtEl>
                                          <p:spTgt spid="22531">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22531">
                                            <p:txEl>
                                              <p:pRg st="5" end="5"/>
                                            </p:txEl>
                                          </p:spTgt>
                                        </p:tgtEl>
                                        <p:attrNameLst>
                                          <p:attrName>style.visibility</p:attrName>
                                        </p:attrNameLst>
                                      </p:cBhvr>
                                      <p:to>
                                        <p:strVal val="visible"/>
                                      </p:to>
                                    </p:set>
                                    <p:animEffect transition="in" filter="fade">
                                      <p:cBhvr>
                                        <p:cTn id="48" dur="1000"/>
                                        <p:tgtEl>
                                          <p:spTgt spid="22531">
                                            <p:txEl>
                                              <p:pRg st="5" end="5"/>
                                            </p:txEl>
                                          </p:spTgt>
                                        </p:tgtEl>
                                      </p:cBhvr>
                                    </p:animEffect>
                                    <p:anim calcmode="lin" valueType="num">
                                      <p:cBhvr>
                                        <p:cTn id="49" dur="1000" fill="hold"/>
                                        <p:tgtEl>
                                          <p:spTgt spid="22531">
                                            <p:txEl>
                                              <p:pRg st="5" end="5"/>
                                            </p:txEl>
                                          </p:spTgt>
                                        </p:tgtEl>
                                        <p:attrNameLst>
                                          <p:attrName>ppt_x</p:attrName>
                                        </p:attrNameLst>
                                      </p:cBhvr>
                                      <p:tavLst>
                                        <p:tav tm="0">
                                          <p:val>
                                            <p:strVal val="#ppt_x-.1"/>
                                          </p:val>
                                        </p:tav>
                                        <p:tav tm="100000">
                                          <p:val>
                                            <p:strVal val="#ppt_x"/>
                                          </p:val>
                                        </p:tav>
                                      </p:tavLst>
                                    </p:anim>
                                    <p:anim calcmode="lin" valueType="num">
                                      <p:cBhvr>
                                        <p:cTn id="50" dur="1000" fill="hold"/>
                                        <p:tgtEl>
                                          <p:spTgt spid="225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22531">
                                            <p:txEl>
                                              <p:pRg st="6" end="6"/>
                                            </p:txEl>
                                          </p:spTgt>
                                        </p:tgtEl>
                                        <p:attrNameLst>
                                          <p:attrName>style.visibility</p:attrName>
                                        </p:attrNameLst>
                                      </p:cBhvr>
                                      <p:to>
                                        <p:strVal val="visible"/>
                                      </p:to>
                                    </p:set>
                                    <p:animEffect transition="in" filter="fade">
                                      <p:cBhvr>
                                        <p:cTn id="55" dur="1000"/>
                                        <p:tgtEl>
                                          <p:spTgt spid="22531">
                                            <p:txEl>
                                              <p:pRg st="6" end="6"/>
                                            </p:txEl>
                                          </p:spTgt>
                                        </p:tgtEl>
                                      </p:cBhvr>
                                    </p:animEffect>
                                    <p:anim calcmode="lin" valueType="num">
                                      <p:cBhvr>
                                        <p:cTn id="56" dur="1000" fill="hold"/>
                                        <p:tgtEl>
                                          <p:spTgt spid="22531">
                                            <p:txEl>
                                              <p:pRg st="6" end="6"/>
                                            </p:txEl>
                                          </p:spTgt>
                                        </p:tgtEl>
                                        <p:attrNameLst>
                                          <p:attrName>ppt_x</p:attrName>
                                        </p:attrNameLst>
                                      </p:cBhvr>
                                      <p:tavLst>
                                        <p:tav tm="0">
                                          <p:val>
                                            <p:strVal val="#ppt_x-.1"/>
                                          </p:val>
                                        </p:tav>
                                        <p:tav tm="100000">
                                          <p:val>
                                            <p:strVal val="#ppt_x"/>
                                          </p:val>
                                        </p:tav>
                                      </p:tavLst>
                                    </p:anim>
                                    <p:anim calcmode="lin" valueType="num">
                                      <p:cBhvr>
                                        <p:cTn id="57" dur="1000" fill="hold"/>
                                        <p:tgtEl>
                                          <p:spTgt spid="225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0" presetClass="entr" presetSubtype="0" fill="hold" grpId="0" nodeType="clickEffect">
                                  <p:stCondLst>
                                    <p:cond delay="0"/>
                                  </p:stCondLst>
                                  <p:iterate type="lt">
                                    <p:tmPct val="10000"/>
                                  </p:iterate>
                                  <p:childTnLst>
                                    <p:set>
                                      <p:cBhvr>
                                        <p:cTn id="61" dur="1" fill="hold">
                                          <p:stCondLst>
                                            <p:cond delay="0"/>
                                          </p:stCondLst>
                                        </p:cTn>
                                        <p:tgtEl>
                                          <p:spTgt spid="22531">
                                            <p:txEl>
                                              <p:pRg st="7" end="7"/>
                                            </p:txEl>
                                          </p:spTgt>
                                        </p:tgtEl>
                                        <p:attrNameLst>
                                          <p:attrName>style.visibility</p:attrName>
                                        </p:attrNameLst>
                                      </p:cBhvr>
                                      <p:to>
                                        <p:strVal val="visible"/>
                                      </p:to>
                                    </p:set>
                                    <p:animEffect transition="in" filter="fade">
                                      <p:cBhvr>
                                        <p:cTn id="62" dur="1000"/>
                                        <p:tgtEl>
                                          <p:spTgt spid="22531">
                                            <p:txEl>
                                              <p:pRg st="7" end="7"/>
                                            </p:txEl>
                                          </p:spTgt>
                                        </p:tgtEl>
                                      </p:cBhvr>
                                    </p:animEffect>
                                    <p:anim calcmode="lin" valueType="num">
                                      <p:cBhvr>
                                        <p:cTn id="63" dur="1000" fill="hold"/>
                                        <p:tgtEl>
                                          <p:spTgt spid="22531">
                                            <p:txEl>
                                              <p:pRg st="7" end="7"/>
                                            </p:txEl>
                                          </p:spTgt>
                                        </p:tgtEl>
                                        <p:attrNameLst>
                                          <p:attrName>ppt_x</p:attrName>
                                        </p:attrNameLst>
                                      </p:cBhvr>
                                      <p:tavLst>
                                        <p:tav tm="0">
                                          <p:val>
                                            <p:strVal val="#ppt_x-.1"/>
                                          </p:val>
                                        </p:tav>
                                        <p:tav tm="100000">
                                          <p:val>
                                            <p:strVal val="#ppt_x"/>
                                          </p:val>
                                        </p:tav>
                                      </p:tavLst>
                                    </p:anim>
                                    <p:anim calcmode="lin" valueType="num">
                                      <p:cBhvr>
                                        <p:cTn id="64" dur="1000" fill="hold"/>
                                        <p:tgtEl>
                                          <p:spTgt spid="225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0" presetClass="entr" presetSubtype="0" fill="hold" grpId="0" nodeType="clickEffect">
                                  <p:stCondLst>
                                    <p:cond delay="0"/>
                                  </p:stCondLst>
                                  <p:iterate type="lt">
                                    <p:tmPct val="10000"/>
                                  </p:iterate>
                                  <p:childTnLst>
                                    <p:set>
                                      <p:cBhvr>
                                        <p:cTn id="68" dur="1" fill="hold">
                                          <p:stCondLst>
                                            <p:cond delay="0"/>
                                          </p:stCondLst>
                                        </p:cTn>
                                        <p:tgtEl>
                                          <p:spTgt spid="22531">
                                            <p:txEl>
                                              <p:pRg st="8" end="8"/>
                                            </p:txEl>
                                          </p:spTgt>
                                        </p:tgtEl>
                                        <p:attrNameLst>
                                          <p:attrName>style.visibility</p:attrName>
                                        </p:attrNameLst>
                                      </p:cBhvr>
                                      <p:to>
                                        <p:strVal val="visible"/>
                                      </p:to>
                                    </p:set>
                                    <p:animEffect transition="in" filter="fade">
                                      <p:cBhvr>
                                        <p:cTn id="69" dur="1000"/>
                                        <p:tgtEl>
                                          <p:spTgt spid="22531">
                                            <p:txEl>
                                              <p:pRg st="8" end="8"/>
                                            </p:txEl>
                                          </p:spTgt>
                                        </p:tgtEl>
                                      </p:cBhvr>
                                    </p:animEffect>
                                    <p:anim calcmode="lin" valueType="num">
                                      <p:cBhvr>
                                        <p:cTn id="70" dur="1000" fill="hold"/>
                                        <p:tgtEl>
                                          <p:spTgt spid="22531">
                                            <p:txEl>
                                              <p:pRg st="8" end="8"/>
                                            </p:txEl>
                                          </p:spTgt>
                                        </p:tgtEl>
                                        <p:attrNameLst>
                                          <p:attrName>ppt_x</p:attrName>
                                        </p:attrNameLst>
                                      </p:cBhvr>
                                      <p:tavLst>
                                        <p:tav tm="0">
                                          <p:val>
                                            <p:strVal val="#ppt_x-.1"/>
                                          </p:val>
                                        </p:tav>
                                        <p:tav tm="100000">
                                          <p:val>
                                            <p:strVal val="#ppt_x"/>
                                          </p:val>
                                        </p:tav>
                                      </p:tavLst>
                                    </p:anim>
                                    <p:anim calcmode="lin" valueType="num">
                                      <p:cBhvr>
                                        <p:cTn id="71" dur="1000" fill="hold"/>
                                        <p:tgtEl>
                                          <p:spTgt spid="2253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23554" name="Rectangle 2"/>
          <p:cNvSpPr>
            <a:spLocks noGrp="1" noChangeArrowheads="1"/>
          </p:cNvSpPr>
          <p:nvPr>
            <p:ph type="title"/>
          </p:nvPr>
        </p:nvSpPr>
        <p:spPr>
          <a:xfrm>
            <a:off x="609600" y="228600"/>
            <a:ext cx="7772400" cy="1143000"/>
          </a:xfrm>
        </p:spPr>
        <p:txBody>
          <a:bodyPr/>
          <a:lstStyle/>
          <a:p>
            <a:r>
              <a:rPr lang="fa-IR">
                <a:solidFill>
                  <a:srgbClr val="BB4925"/>
                </a:solidFill>
                <a:cs typeface="Mitra" pitchFamily="2" charset="-78"/>
              </a:rPr>
              <a:t>نحوه تخصيص بودجه به قسمت هاي مختلف برنامه</a:t>
            </a:r>
            <a:endParaRPr lang="en-US">
              <a:solidFill>
                <a:srgbClr val="BB4925"/>
              </a:solidFill>
              <a:cs typeface="Mitra" pitchFamily="2" charset="-78"/>
            </a:endParaRPr>
          </a:p>
        </p:txBody>
      </p:sp>
      <p:pic>
        <p:nvPicPr>
          <p:cNvPr id="23565" name="Picture 13"/>
          <p:cNvPicPr>
            <a:picLocks noGrp="1" noChangeAspect="1" noChangeArrowheads="1"/>
          </p:cNvPicPr>
          <p:nvPr>
            <p:ph idx="1"/>
          </p:nvPr>
        </p:nvPicPr>
        <p:blipFill>
          <a:blip r:embed="rId2"/>
          <a:srcRect/>
          <a:stretch>
            <a:fillRect/>
          </a:stretch>
        </p:blipFill>
        <p:spPr>
          <a:xfrm>
            <a:off x="0" y="1447800"/>
            <a:ext cx="8991600" cy="4876800"/>
          </a:xfrm>
        </p:spPr>
      </p:pic>
      <p:sp>
        <p:nvSpPr>
          <p:cNvPr id="23566" name="AutoShape 14"/>
          <p:cNvSpPr>
            <a:spLocks noChangeArrowheads="1"/>
          </p:cNvSpPr>
          <p:nvPr/>
        </p:nvSpPr>
        <p:spPr bwMode="auto">
          <a:xfrm>
            <a:off x="8077200" y="2895600"/>
            <a:ext cx="990600" cy="762000"/>
          </a:xfrm>
          <a:prstGeom prst="wedgeEllipseCallout">
            <a:avLst>
              <a:gd name="adj1" fmla="val -59134"/>
              <a:gd name="adj2" fmla="val 47500"/>
            </a:avLst>
          </a:prstGeom>
          <a:noFill/>
          <a:ln w="50800">
            <a:solidFill>
              <a:srgbClr val="FF0000"/>
            </a:solidFill>
            <a:miter lim="800000"/>
            <a:headEnd/>
            <a:tailEnd/>
          </a:ln>
          <a:effectLst/>
        </p:spPr>
        <p:txBody>
          <a:bodyPr/>
          <a:lstStyle/>
          <a:p>
            <a:pPr algn="ctr"/>
            <a:endParaRPr lang="en-U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800" fill="hold">
                                          <p:stCondLst>
                                            <p:cond delay="0"/>
                                          </p:stCondLst>
                                        </p:cTn>
                                        <p:tgtEl>
                                          <p:spTgt spid="23554"/>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235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24578" name="Rectangle 2"/>
          <p:cNvSpPr>
            <a:spLocks noGrp="1" noChangeArrowheads="1"/>
          </p:cNvSpPr>
          <p:nvPr>
            <p:ph type="title"/>
          </p:nvPr>
        </p:nvSpPr>
        <p:spPr>
          <a:xfrm>
            <a:off x="457200" y="0"/>
            <a:ext cx="8229600" cy="1143000"/>
          </a:xfrm>
        </p:spPr>
        <p:txBody>
          <a:bodyPr/>
          <a:lstStyle/>
          <a:p>
            <a:r>
              <a:rPr lang="fa-IR">
                <a:solidFill>
                  <a:srgbClr val="BB4925"/>
                </a:solidFill>
                <a:cs typeface="Mitra" pitchFamily="2" charset="-78"/>
              </a:rPr>
              <a:t>صنعتي كردن فناوري نانو</a:t>
            </a:r>
            <a:endParaRPr lang="en-US">
              <a:solidFill>
                <a:srgbClr val="BB4925"/>
              </a:solidFill>
              <a:cs typeface="Mitra" pitchFamily="2" charset="-78"/>
            </a:endParaRPr>
          </a:p>
        </p:txBody>
      </p:sp>
      <p:sp>
        <p:nvSpPr>
          <p:cNvPr id="24579" name="Rectangle 3"/>
          <p:cNvSpPr>
            <a:spLocks noGrp="1" noChangeArrowheads="1"/>
          </p:cNvSpPr>
          <p:nvPr>
            <p:ph type="body" idx="1"/>
          </p:nvPr>
        </p:nvSpPr>
        <p:spPr>
          <a:xfrm>
            <a:off x="0" y="1371600"/>
            <a:ext cx="9144000" cy="5715000"/>
          </a:xfrm>
        </p:spPr>
        <p:txBody>
          <a:bodyPr/>
          <a:lstStyle/>
          <a:p>
            <a:r>
              <a:rPr lang="fa-IR">
                <a:cs typeface="Mitra" pitchFamily="2" charset="-78"/>
              </a:rPr>
              <a:t>بيش از 65 در صد بودجه تخصيص داده شده به برنامه ملي نانو به صنعتي كردن تخصيص داده شده است.</a:t>
            </a:r>
          </a:p>
          <a:p>
            <a:r>
              <a:rPr lang="fa-IR">
                <a:cs typeface="Mitra" pitchFamily="2" charset="-78"/>
              </a:rPr>
              <a:t>با در اختيار گذاشتن بودجه مذكور اين وظيفه به مركز تحقيقات صنعتي تكنولوژي </a:t>
            </a:r>
            <a:r>
              <a:rPr lang="en-US">
                <a:cs typeface="Mitra" pitchFamily="2" charset="-78"/>
              </a:rPr>
              <a:t>(</a:t>
            </a:r>
            <a:r>
              <a:rPr lang="en-US">
                <a:latin typeface="Times New Roman" pitchFamily="18" charset="0"/>
                <a:cs typeface="Mitra" pitchFamily="2" charset="-78"/>
              </a:rPr>
              <a:t>ITRI</a:t>
            </a:r>
            <a:r>
              <a:rPr lang="en-US">
                <a:cs typeface="Mitra" pitchFamily="2" charset="-78"/>
              </a:rPr>
              <a:t>)</a:t>
            </a:r>
            <a:r>
              <a:rPr lang="fa-IR">
                <a:cs typeface="Mitra" pitchFamily="2" charset="-78"/>
              </a:rPr>
              <a:t> در تايوان واگذار شده است. </a:t>
            </a:r>
          </a:p>
          <a:p>
            <a:r>
              <a:rPr lang="en-US">
                <a:cs typeface="Mitra" pitchFamily="2" charset="-78"/>
              </a:rPr>
              <a:t>(</a:t>
            </a:r>
            <a:r>
              <a:rPr lang="en-US">
                <a:latin typeface="Times New Roman" pitchFamily="18" charset="0"/>
                <a:cs typeface="Mitra" pitchFamily="2" charset="-78"/>
              </a:rPr>
              <a:t>ITRI</a:t>
            </a:r>
            <a:r>
              <a:rPr lang="en-US">
                <a:cs typeface="Mitra" pitchFamily="2" charset="-78"/>
              </a:rPr>
              <a:t>)</a:t>
            </a:r>
            <a:r>
              <a:rPr lang="fa-IR">
                <a:cs typeface="Mitra" pitchFamily="2" charset="-78"/>
              </a:rPr>
              <a:t> بزرگترين مركز تحقيقاتي در تايوان است كه كاملا بر صنعت متمركز مي باشد و در حدود 6000 پرسنل دارد. </a:t>
            </a:r>
          </a:p>
          <a:p>
            <a:r>
              <a:rPr lang="fa-IR">
                <a:cs typeface="Mitra" pitchFamily="2" charset="-78"/>
              </a:rPr>
              <a:t>50 درصد بودجه </a:t>
            </a:r>
            <a:r>
              <a:rPr lang="en-US">
                <a:cs typeface="Mitra" pitchFamily="2" charset="-78"/>
              </a:rPr>
              <a:t>(</a:t>
            </a:r>
            <a:r>
              <a:rPr lang="en-US">
                <a:latin typeface="Times New Roman" pitchFamily="18" charset="0"/>
                <a:cs typeface="Mitra" pitchFamily="2" charset="-78"/>
              </a:rPr>
              <a:t>ITRI</a:t>
            </a:r>
            <a:r>
              <a:rPr lang="en-US">
                <a:cs typeface="Mitra" pitchFamily="2" charset="-78"/>
              </a:rPr>
              <a:t>)</a:t>
            </a:r>
            <a:r>
              <a:rPr lang="fa-IR">
                <a:cs typeface="Mitra" pitchFamily="2" charset="-78"/>
              </a:rPr>
              <a:t> از دولت و مابقي از طرف صنايع موجود در تايوان تامين مي‌شود.</a:t>
            </a:r>
          </a:p>
          <a:p>
            <a:endParaRPr lang="en-US">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800" fill="hold">
                                          <p:stCondLst>
                                            <p:cond delay="0"/>
                                          </p:stCondLst>
                                        </p:cTn>
                                        <p:tgtEl>
                                          <p:spTgt spid="2457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2457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24579">
                                            <p:txEl>
                                              <p:pRg st="0" end="0"/>
                                            </p:txEl>
                                          </p:spTgt>
                                        </p:tgtEl>
                                        <p:attrNameLst>
                                          <p:attrName>style.visibility</p:attrName>
                                        </p:attrNameLst>
                                      </p:cBhvr>
                                      <p:to>
                                        <p:strVal val="visible"/>
                                      </p:to>
                                    </p:set>
                                    <p:animEffect transition="in" filter="fade">
                                      <p:cBhvr>
                                        <p:cTn id="13" dur="1000"/>
                                        <p:tgtEl>
                                          <p:spTgt spid="24579">
                                            <p:txEl>
                                              <p:pRg st="0" end="0"/>
                                            </p:txEl>
                                          </p:spTgt>
                                        </p:tgtEl>
                                      </p:cBhvr>
                                    </p:animEffect>
                                    <p:anim calcmode="lin" valueType="num">
                                      <p:cBhvr>
                                        <p:cTn id="14" dur="1000" fill="hold"/>
                                        <p:tgtEl>
                                          <p:spTgt spid="2457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24579">
                                            <p:txEl>
                                              <p:pRg st="1" end="1"/>
                                            </p:txEl>
                                          </p:spTgt>
                                        </p:tgtEl>
                                        <p:attrNameLst>
                                          <p:attrName>style.visibility</p:attrName>
                                        </p:attrNameLst>
                                      </p:cBhvr>
                                      <p:to>
                                        <p:strVal val="visible"/>
                                      </p:to>
                                    </p:set>
                                    <p:animEffect transition="in" filter="fade">
                                      <p:cBhvr>
                                        <p:cTn id="20" dur="1000"/>
                                        <p:tgtEl>
                                          <p:spTgt spid="24579">
                                            <p:txEl>
                                              <p:pRg st="1" end="1"/>
                                            </p:txEl>
                                          </p:spTgt>
                                        </p:tgtEl>
                                      </p:cBhvr>
                                    </p:animEffect>
                                    <p:anim calcmode="lin" valueType="num">
                                      <p:cBhvr>
                                        <p:cTn id="21" dur="1000" fill="hold"/>
                                        <p:tgtEl>
                                          <p:spTgt spid="24579">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24579">
                                            <p:txEl>
                                              <p:pRg st="2" end="2"/>
                                            </p:txEl>
                                          </p:spTgt>
                                        </p:tgtEl>
                                        <p:attrNameLst>
                                          <p:attrName>style.visibility</p:attrName>
                                        </p:attrNameLst>
                                      </p:cBhvr>
                                      <p:to>
                                        <p:strVal val="visible"/>
                                      </p:to>
                                    </p:set>
                                    <p:animEffect transition="in" filter="fade">
                                      <p:cBhvr>
                                        <p:cTn id="27" dur="1000"/>
                                        <p:tgtEl>
                                          <p:spTgt spid="24579">
                                            <p:txEl>
                                              <p:pRg st="2" end="2"/>
                                            </p:txEl>
                                          </p:spTgt>
                                        </p:tgtEl>
                                      </p:cBhvr>
                                    </p:animEffect>
                                    <p:anim calcmode="lin" valueType="num">
                                      <p:cBhvr>
                                        <p:cTn id="28" dur="1000" fill="hold"/>
                                        <p:tgtEl>
                                          <p:spTgt spid="24579">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24579">
                                            <p:txEl>
                                              <p:pRg st="3" end="3"/>
                                            </p:txEl>
                                          </p:spTgt>
                                        </p:tgtEl>
                                        <p:attrNameLst>
                                          <p:attrName>style.visibility</p:attrName>
                                        </p:attrNameLst>
                                      </p:cBhvr>
                                      <p:to>
                                        <p:strVal val="visible"/>
                                      </p:to>
                                    </p:set>
                                    <p:animEffect transition="in" filter="fade">
                                      <p:cBhvr>
                                        <p:cTn id="34" dur="1000"/>
                                        <p:tgtEl>
                                          <p:spTgt spid="24579">
                                            <p:txEl>
                                              <p:pRg st="3" end="3"/>
                                            </p:txEl>
                                          </p:spTgt>
                                        </p:tgtEl>
                                      </p:cBhvr>
                                    </p:animEffect>
                                    <p:anim calcmode="lin" valueType="num">
                                      <p:cBhvr>
                                        <p:cTn id="35" dur="1000" fill="hold"/>
                                        <p:tgtEl>
                                          <p:spTgt spid="24579">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27650" name="Rectangle 2"/>
          <p:cNvSpPr>
            <a:spLocks noGrp="1" noChangeArrowheads="1"/>
          </p:cNvSpPr>
          <p:nvPr>
            <p:ph type="title"/>
          </p:nvPr>
        </p:nvSpPr>
        <p:spPr>
          <a:xfrm>
            <a:off x="457200" y="0"/>
            <a:ext cx="8229600" cy="1066800"/>
          </a:xfrm>
        </p:spPr>
        <p:txBody>
          <a:bodyPr/>
          <a:lstStyle/>
          <a:p>
            <a:r>
              <a:rPr lang="fa-IR">
                <a:solidFill>
                  <a:srgbClr val="BB4925"/>
                </a:solidFill>
                <a:cs typeface="Mitra" pitchFamily="2" charset="-78"/>
              </a:rPr>
              <a:t>نحوه انجام تحقيقات صنعتي</a:t>
            </a:r>
            <a:endParaRPr lang="en-US">
              <a:solidFill>
                <a:srgbClr val="BB4925"/>
              </a:solidFill>
              <a:cs typeface="Mitra" pitchFamily="2" charset="-78"/>
            </a:endParaRPr>
          </a:p>
        </p:txBody>
      </p:sp>
      <p:sp>
        <p:nvSpPr>
          <p:cNvPr id="27651" name="Rectangle 3"/>
          <p:cNvSpPr>
            <a:spLocks noGrp="1" noChangeArrowheads="1"/>
          </p:cNvSpPr>
          <p:nvPr>
            <p:ph type="body" idx="1"/>
          </p:nvPr>
        </p:nvSpPr>
        <p:spPr>
          <a:xfrm>
            <a:off x="0" y="1600200"/>
            <a:ext cx="9144000" cy="5715000"/>
          </a:xfrm>
        </p:spPr>
        <p:txBody>
          <a:bodyPr/>
          <a:lstStyle/>
          <a:p>
            <a:r>
              <a:rPr lang="fa-IR">
                <a:cs typeface="Mitra" pitchFamily="2" charset="-78"/>
              </a:rPr>
              <a:t>از ميان آزمايشگاه هاي </a:t>
            </a:r>
            <a:r>
              <a:rPr lang="en-US">
                <a:cs typeface="Mitra" pitchFamily="2" charset="-78"/>
              </a:rPr>
              <a:t>(</a:t>
            </a:r>
            <a:r>
              <a:rPr lang="en-US">
                <a:latin typeface="Times New Roman" pitchFamily="18" charset="0"/>
                <a:cs typeface="Mitra" pitchFamily="2" charset="-78"/>
              </a:rPr>
              <a:t>ITRI</a:t>
            </a:r>
            <a:r>
              <a:rPr lang="en-US">
                <a:cs typeface="Mitra" pitchFamily="2" charset="-78"/>
              </a:rPr>
              <a:t>)</a:t>
            </a:r>
            <a:r>
              <a:rPr lang="fa-IR">
                <a:cs typeface="Mitra" pitchFamily="2" charset="-78"/>
              </a:rPr>
              <a:t> تعداد هشت عدد از آن ها مامور شده اند تحقيقات بر رو</a:t>
            </a:r>
            <a:r>
              <a:rPr lang="ar-SA">
                <a:cs typeface="Mitra" pitchFamily="2" charset="-78"/>
              </a:rPr>
              <a:t>ي</a:t>
            </a:r>
            <a:r>
              <a:rPr lang="fa-IR">
                <a:cs typeface="Mitra" pitchFamily="2" charset="-78"/>
              </a:rPr>
              <a:t> صنعت</a:t>
            </a:r>
            <a:r>
              <a:rPr lang="ar-SA">
                <a:cs typeface="Mitra" pitchFamily="2" charset="-78"/>
              </a:rPr>
              <a:t>ي</a:t>
            </a:r>
            <a:r>
              <a:rPr lang="fa-IR">
                <a:cs typeface="Mitra" pitchFamily="2" charset="-78"/>
              </a:rPr>
              <a:t> نمودن نانو را در اولويت هاي خود قرار دهند</a:t>
            </a:r>
          </a:p>
          <a:p>
            <a:r>
              <a:rPr lang="fa-IR">
                <a:cs typeface="Mitra" pitchFamily="2" charset="-78"/>
              </a:rPr>
              <a:t>هر كدام از اين آزمايشگاه ها از مدت ها قبل در يكي از حوزه هاي صنعتي مثل الكترونيك، انرژي، مواد، بيوتكنولوژي و ... مشغول بوده اند.</a:t>
            </a:r>
          </a:p>
          <a:p>
            <a:r>
              <a:rPr lang="fa-IR">
                <a:cs typeface="Mitra" pitchFamily="2" charset="-78"/>
              </a:rPr>
              <a:t>تحقيقات هركدام از اين آزمايشگاه ها بر روي كاربرد فناوري نانو در حوزه صنعتي خود متمركز مي‌باشد.</a:t>
            </a:r>
          </a:p>
          <a:p>
            <a:r>
              <a:rPr lang="fa-IR">
                <a:cs typeface="Mitra" pitchFamily="2" charset="-78"/>
              </a:rPr>
              <a:t>50 درصد  هزينه هر پروزه تحقيقاتي توسط </a:t>
            </a:r>
            <a:r>
              <a:rPr lang="en-US">
                <a:cs typeface="Mitra" pitchFamily="2" charset="-78"/>
              </a:rPr>
              <a:t>(ITRI)</a:t>
            </a:r>
            <a:r>
              <a:rPr lang="fa-IR">
                <a:cs typeface="Mitra" pitchFamily="2" charset="-78"/>
              </a:rPr>
              <a:t> و مابقي توسط بنگاه‌هايي كه قرار است بعدا از نتيجه پروژه استفاده كنند تامين مي‌شود</a:t>
            </a:r>
          </a:p>
          <a:p>
            <a:pPr>
              <a:buFontTx/>
              <a:buNone/>
            </a:pPr>
            <a:r>
              <a:rPr lang="fa-IR">
                <a:cs typeface="Mitra" pitchFamily="2" charset="-78"/>
              </a:rPr>
              <a:t>   </a:t>
            </a:r>
            <a:endParaRPr lang="en-US">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800" fill="hold">
                                          <p:stCondLst>
                                            <p:cond delay="0"/>
                                          </p:stCondLst>
                                        </p:cTn>
                                        <p:tgtEl>
                                          <p:spTgt spid="27650"/>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2765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27651">
                                            <p:txEl>
                                              <p:pRg st="0" end="0"/>
                                            </p:txEl>
                                          </p:spTgt>
                                        </p:tgtEl>
                                        <p:attrNameLst>
                                          <p:attrName>style.visibility</p:attrName>
                                        </p:attrNameLst>
                                      </p:cBhvr>
                                      <p:to>
                                        <p:strVal val="visible"/>
                                      </p:to>
                                    </p:set>
                                    <p:animEffect transition="in" filter="fade">
                                      <p:cBhvr>
                                        <p:cTn id="13" dur="1000"/>
                                        <p:tgtEl>
                                          <p:spTgt spid="27651">
                                            <p:txEl>
                                              <p:pRg st="0" end="0"/>
                                            </p:txEl>
                                          </p:spTgt>
                                        </p:tgtEl>
                                      </p:cBhvr>
                                    </p:animEffect>
                                    <p:anim calcmode="lin" valueType="num">
                                      <p:cBhvr>
                                        <p:cTn id="14" dur="1000" fill="hold"/>
                                        <p:tgtEl>
                                          <p:spTgt spid="2765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27651">
                                            <p:txEl>
                                              <p:pRg st="1" end="1"/>
                                            </p:txEl>
                                          </p:spTgt>
                                        </p:tgtEl>
                                        <p:attrNameLst>
                                          <p:attrName>style.visibility</p:attrName>
                                        </p:attrNameLst>
                                      </p:cBhvr>
                                      <p:to>
                                        <p:strVal val="visible"/>
                                      </p:to>
                                    </p:set>
                                    <p:animEffect transition="in" filter="fade">
                                      <p:cBhvr>
                                        <p:cTn id="20" dur="1000"/>
                                        <p:tgtEl>
                                          <p:spTgt spid="27651">
                                            <p:txEl>
                                              <p:pRg st="1" end="1"/>
                                            </p:txEl>
                                          </p:spTgt>
                                        </p:tgtEl>
                                      </p:cBhvr>
                                    </p:animEffect>
                                    <p:anim calcmode="lin" valueType="num">
                                      <p:cBhvr>
                                        <p:cTn id="21" dur="1000" fill="hold"/>
                                        <p:tgtEl>
                                          <p:spTgt spid="27651">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27651">
                                            <p:txEl>
                                              <p:pRg st="2" end="2"/>
                                            </p:txEl>
                                          </p:spTgt>
                                        </p:tgtEl>
                                        <p:attrNameLst>
                                          <p:attrName>style.visibility</p:attrName>
                                        </p:attrNameLst>
                                      </p:cBhvr>
                                      <p:to>
                                        <p:strVal val="visible"/>
                                      </p:to>
                                    </p:set>
                                    <p:animEffect transition="in" filter="fade">
                                      <p:cBhvr>
                                        <p:cTn id="27" dur="1000"/>
                                        <p:tgtEl>
                                          <p:spTgt spid="27651">
                                            <p:txEl>
                                              <p:pRg st="2" end="2"/>
                                            </p:txEl>
                                          </p:spTgt>
                                        </p:tgtEl>
                                      </p:cBhvr>
                                    </p:animEffect>
                                    <p:anim calcmode="lin" valueType="num">
                                      <p:cBhvr>
                                        <p:cTn id="28" dur="1000" fill="hold"/>
                                        <p:tgtEl>
                                          <p:spTgt spid="27651">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27651">
                                            <p:txEl>
                                              <p:pRg st="3" end="3"/>
                                            </p:txEl>
                                          </p:spTgt>
                                        </p:tgtEl>
                                        <p:attrNameLst>
                                          <p:attrName>style.visibility</p:attrName>
                                        </p:attrNameLst>
                                      </p:cBhvr>
                                      <p:to>
                                        <p:strVal val="visible"/>
                                      </p:to>
                                    </p:set>
                                    <p:animEffect transition="in" filter="fade">
                                      <p:cBhvr>
                                        <p:cTn id="34" dur="1000"/>
                                        <p:tgtEl>
                                          <p:spTgt spid="27651">
                                            <p:txEl>
                                              <p:pRg st="3" end="3"/>
                                            </p:txEl>
                                          </p:spTgt>
                                        </p:tgtEl>
                                      </p:cBhvr>
                                    </p:animEffect>
                                    <p:anim calcmode="lin" valueType="num">
                                      <p:cBhvr>
                                        <p:cTn id="35" dur="1000" fill="hold"/>
                                        <p:tgtEl>
                                          <p:spTgt spid="27651">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27651">
                                            <p:txEl>
                                              <p:pRg st="4" end="4"/>
                                            </p:txEl>
                                          </p:spTgt>
                                        </p:tgtEl>
                                        <p:attrNameLst>
                                          <p:attrName>style.visibility</p:attrName>
                                        </p:attrNameLst>
                                      </p:cBhvr>
                                      <p:to>
                                        <p:strVal val="visible"/>
                                      </p:to>
                                    </p:set>
                                    <p:animEffect transition="in" filter="fade">
                                      <p:cBhvr>
                                        <p:cTn id="41" dur="1000"/>
                                        <p:tgtEl>
                                          <p:spTgt spid="27651">
                                            <p:txEl>
                                              <p:pRg st="4" end="4"/>
                                            </p:txEl>
                                          </p:spTgt>
                                        </p:tgtEl>
                                      </p:cBhvr>
                                    </p:animEffect>
                                    <p:anim calcmode="lin" valueType="num">
                                      <p:cBhvr>
                                        <p:cTn id="42" dur="1000" fill="hold"/>
                                        <p:tgtEl>
                                          <p:spTgt spid="27651">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276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21858" name="Rectangle 2"/>
          <p:cNvSpPr>
            <a:spLocks noGrp="1" noChangeArrowheads="1"/>
          </p:cNvSpPr>
          <p:nvPr>
            <p:ph type="title"/>
          </p:nvPr>
        </p:nvSpPr>
        <p:spPr>
          <a:xfrm>
            <a:off x="0" y="228600"/>
            <a:ext cx="8915400" cy="1143000"/>
          </a:xfrm>
        </p:spPr>
        <p:txBody>
          <a:bodyPr/>
          <a:lstStyle/>
          <a:p>
            <a:r>
              <a:rPr lang="fa-IR">
                <a:solidFill>
                  <a:srgbClr val="BB4925"/>
                </a:solidFill>
                <a:cs typeface="Mitra" pitchFamily="2" charset="-78"/>
              </a:rPr>
              <a:t>بنگاه هاي بزرگي كه در صنعتي كردن نانو با   </a:t>
            </a:r>
            <a:r>
              <a:rPr lang="en-US">
                <a:solidFill>
                  <a:srgbClr val="BB4925"/>
                </a:solidFill>
                <a:cs typeface="Mitra" pitchFamily="2" charset="-78"/>
              </a:rPr>
              <a:t>(ITRI) </a:t>
            </a:r>
            <a:r>
              <a:rPr lang="fa-IR">
                <a:solidFill>
                  <a:srgbClr val="BB4925"/>
                </a:solidFill>
                <a:cs typeface="Mitra" pitchFamily="2" charset="-78"/>
              </a:rPr>
              <a:t> همكاري مي كنند</a:t>
            </a:r>
            <a:endParaRPr lang="en-US">
              <a:solidFill>
                <a:srgbClr val="BB4925"/>
              </a:solidFill>
              <a:cs typeface="Mitra" pitchFamily="2" charset="-78"/>
            </a:endParaRPr>
          </a:p>
        </p:txBody>
      </p:sp>
      <p:pic>
        <p:nvPicPr>
          <p:cNvPr id="121860" name="Picture 4"/>
          <p:cNvPicPr>
            <a:picLocks noChangeAspect="1" noChangeArrowheads="1"/>
          </p:cNvPicPr>
          <p:nvPr/>
        </p:nvPicPr>
        <p:blipFill>
          <a:blip r:embed="rId2"/>
          <a:srcRect/>
          <a:stretch>
            <a:fillRect/>
          </a:stretch>
        </p:blipFill>
        <p:spPr bwMode="auto">
          <a:xfrm>
            <a:off x="0" y="1600200"/>
            <a:ext cx="8942388" cy="1590675"/>
          </a:xfrm>
          <a:prstGeom prst="rect">
            <a:avLst/>
          </a:prstGeom>
          <a:noFill/>
        </p:spPr>
      </p:pic>
      <p:pic>
        <p:nvPicPr>
          <p:cNvPr id="121861" name="Picture 5"/>
          <p:cNvPicPr>
            <a:picLocks noChangeAspect="1" noChangeArrowheads="1"/>
          </p:cNvPicPr>
          <p:nvPr/>
        </p:nvPicPr>
        <p:blipFill>
          <a:blip r:embed="rId3"/>
          <a:srcRect/>
          <a:stretch>
            <a:fillRect/>
          </a:stretch>
        </p:blipFill>
        <p:spPr bwMode="auto">
          <a:xfrm>
            <a:off x="0" y="3505200"/>
            <a:ext cx="8993188" cy="2667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22882" name="Rectangle 2"/>
          <p:cNvSpPr>
            <a:spLocks noGrp="1" noChangeArrowheads="1"/>
          </p:cNvSpPr>
          <p:nvPr>
            <p:ph type="title"/>
          </p:nvPr>
        </p:nvSpPr>
        <p:spPr>
          <a:xfrm>
            <a:off x="381000" y="228600"/>
            <a:ext cx="8305800" cy="1143000"/>
          </a:xfrm>
        </p:spPr>
        <p:txBody>
          <a:bodyPr/>
          <a:lstStyle/>
          <a:p>
            <a:r>
              <a:rPr lang="fa-IR">
                <a:solidFill>
                  <a:srgbClr val="BB4925"/>
                </a:solidFill>
                <a:cs typeface="Mitra" pitchFamily="2" charset="-78"/>
              </a:rPr>
              <a:t>بنگاه هاي بزرگي كه در صنعتي كردن نانو با   </a:t>
            </a:r>
            <a:r>
              <a:rPr lang="en-US">
                <a:solidFill>
                  <a:srgbClr val="BB4925"/>
                </a:solidFill>
                <a:cs typeface="Mitra" pitchFamily="2" charset="-78"/>
              </a:rPr>
              <a:t>(ITRI) </a:t>
            </a:r>
            <a:r>
              <a:rPr lang="fa-IR">
                <a:solidFill>
                  <a:srgbClr val="BB4925"/>
                </a:solidFill>
                <a:cs typeface="Mitra" pitchFamily="2" charset="-78"/>
              </a:rPr>
              <a:t> همكاري مي كنند</a:t>
            </a:r>
            <a:endParaRPr lang="en-US">
              <a:solidFill>
                <a:srgbClr val="BB4925"/>
              </a:solidFill>
              <a:cs typeface="Mitra" pitchFamily="2" charset="-78"/>
            </a:endParaRPr>
          </a:p>
        </p:txBody>
      </p:sp>
      <p:pic>
        <p:nvPicPr>
          <p:cNvPr id="122884" name="Picture 4"/>
          <p:cNvPicPr>
            <a:picLocks noChangeAspect="1" noChangeArrowheads="1"/>
          </p:cNvPicPr>
          <p:nvPr/>
        </p:nvPicPr>
        <p:blipFill>
          <a:blip r:embed="rId2"/>
          <a:srcRect/>
          <a:stretch>
            <a:fillRect/>
          </a:stretch>
        </p:blipFill>
        <p:spPr bwMode="auto">
          <a:xfrm>
            <a:off x="0" y="1600200"/>
            <a:ext cx="8942388" cy="4724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23906" name="Rectangle 2"/>
          <p:cNvSpPr>
            <a:spLocks noGrp="1" noChangeArrowheads="1"/>
          </p:cNvSpPr>
          <p:nvPr>
            <p:ph type="title"/>
          </p:nvPr>
        </p:nvSpPr>
        <p:spPr>
          <a:xfrm>
            <a:off x="304800" y="228600"/>
            <a:ext cx="8610600" cy="1143000"/>
          </a:xfrm>
        </p:spPr>
        <p:txBody>
          <a:bodyPr/>
          <a:lstStyle/>
          <a:p>
            <a:r>
              <a:rPr lang="fa-IR">
                <a:solidFill>
                  <a:srgbClr val="BB4925"/>
                </a:solidFill>
                <a:cs typeface="Mitra" pitchFamily="2" charset="-78"/>
              </a:rPr>
              <a:t>بنگاه هاي بزرگي كه در صنعتي كردن نانو با   </a:t>
            </a:r>
            <a:r>
              <a:rPr lang="en-US">
                <a:solidFill>
                  <a:srgbClr val="BB4925"/>
                </a:solidFill>
                <a:cs typeface="Mitra" pitchFamily="2" charset="-78"/>
              </a:rPr>
              <a:t>(ITRI) </a:t>
            </a:r>
            <a:r>
              <a:rPr lang="fa-IR">
                <a:solidFill>
                  <a:srgbClr val="BB4925"/>
                </a:solidFill>
                <a:cs typeface="Mitra" pitchFamily="2" charset="-78"/>
              </a:rPr>
              <a:t> همكاري مي كنند</a:t>
            </a:r>
            <a:endParaRPr lang="en-US">
              <a:solidFill>
                <a:srgbClr val="BB4925"/>
              </a:solidFill>
              <a:cs typeface="Mitra" pitchFamily="2" charset="-78"/>
            </a:endParaRPr>
          </a:p>
        </p:txBody>
      </p:sp>
      <p:pic>
        <p:nvPicPr>
          <p:cNvPr id="123908" name="Picture 4"/>
          <p:cNvPicPr>
            <a:picLocks noChangeAspect="1" noChangeArrowheads="1"/>
          </p:cNvPicPr>
          <p:nvPr/>
        </p:nvPicPr>
        <p:blipFill>
          <a:blip r:embed="rId2"/>
          <a:srcRect/>
          <a:stretch>
            <a:fillRect/>
          </a:stretch>
        </p:blipFill>
        <p:spPr bwMode="auto">
          <a:xfrm>
            <a:off x="0" y="1752600"/>
            <a:ext cx="8961438" cy="1752600"/>
          </a:xfrm>
          <a:prstGeom prst="rect">
            <a:avLst/>
          </a:prstGeom>
          <a:noFill/>
        </p:spPr>
      </p:pic>
      <p:pic>
        <p:nvPicPr>
          <p:cNvPr id="123909" name="Picture 5"/>
          <p:cNvPicPr>
            <a:picLocks noChangeAspect="1" noChangeArrowheads="1"/>
          </p:cNvPicPr>
          <p:nvPr/>
        </p:nvPicPr>
        <p:blipFill>
          <a:blip r:embed="rId3"/>
          <a:srcRect/>
          <a:stretch>
            <a:fillRect/>
          </a:stretch>
        </p:blipFill>
        <p:spPr bwMode="auto">
          <a:xfrm>
            <a:off x="0" y="3733800"/>
            <a:ext cx="8999538" cy="2286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30050" name="Rectangle 2"/>
          <p:cNvSpPr>
            <a:spLocks noGrp="1" noChangeArrowheads="1"/>
          </p:cNvSpPr>
          <p:nvPr>
            <p:ph type="title"/>
          </p:nvPr>
        </p:nvSpPr>
        <p:spPr>
          <a:xfrm>
            <a:off x="228600" y="228600"/>
            <a:ext cx="8610600" cy="990600"/>
          </a:xfrm>
        </p:spPr>
        <p:txBody>
          <a:bodyPr/>
          <a:lstStyle/>
          <a:p>
            <a:r>
              <a:rPr lang="fa-IR">
                <a:solidFill>
                  <a:srgbClr val="BB4925"/>
                </a:solidFill>
                <a:cs typeface="Mitra" pitchFamily="2" charset="-78"/>
              </a:rPr>
              <a:t>كاركردهاي (</a:t>
            </a:r>
            <a:r>
              <a:rPr lang="en-US">
                <a:solidFill>
                  <a:srgbClr val="BB4925"/>
                </a:solidFill>
                <a:cs typeface="Mitra" pitchFamily="2" charset="-78"/>
              </a:rPr>
              <a:t>ITRI</a:t>
            </a:r>
            <a:r>
              <a:rPr lang="fa-IR">
                <a:solidFill>
                  <a:srgbClr val="BB4925"/>
                </a:solidFill>
                <a:cs typeface="Mitra" pitchFamily="2" charset="-78"/>
              </a:rPr>
              <a:t>) در جهت صنعتي كردن نانو</a:t>
            </a:r>
            <a:r>
              <a:rPr lang="fa-IR">
                <a:cs typeface="Mitra" pitchFamily="2" charset="-78"/>
              </a:rPr>
              <a:t> </a:t>
            </a:r>
            <a:endParaRPr lang="en-US">
              <a:cs typeface="Mitra" pitchFamily="2" charset="-78"/>
            </a:endParaRPr>
          </a:p>
        </p:txBody>
      </p:sp>
      <p:sp>
        <p:nvSpPr>
          <p:cNvPr id="130051" name="Rectangle 3"/>
          <p:cNvSpPr>
            <a:spLocks noGrp="1" noChangeArrowheads="1"/>
          </p:cNvSpPr>
          <p:nvPr>
            <p:ph type="body" idx="1"/>
          </p:nvPr>
        </p:nvSpPr>
        <p:spPr>
          <a:xfrm>
            <a:off x="228600" y="1371600"/>
            <a:ext cx="8686800" cy="4953000"/>
          </a:xfrm>
        </p:spPr>
        <p:txBody>
          <a:bodyPr/>
          <a:lstStyle/>
          <a:p>
            <a:r>
              <a:rPr lang="fa-IR" sz="3000">
                <a:solidFill>
                  <a:srgbClr val="000099"/>
                </a:solidFill>
                <a:latin typeface="Times New Roman" pitchFamily="18" charset="0"/>
                <a:cs typeface="Mitra" pitchFamily="2" charset="-78"/>
              </a:rPr>
              <a:t>ارتباط با مراكز تحقيقاتي به منظور انتقال تكنولوژي از خارج كشور و انتشار آن در ميان بنگاه‌ها و مراكز تحقيقاني متقاضي در داخل</a:t>
            </a:r>
          </a:p>
          <a:p>
            <a:r>
              <a:rPr lang="fa-IR" sz="3000">
                <a:solidFill>
                  <a:srgbClr val="000099"/>
                </a:solidFill>
                <a:latin typeface="Times New Roman" pitchFamily="18" charset="0"/>
                <a:cs typeface="Mitra" pitchFamily="2" charset="-78"/>
              </a:rPr>
              <a:t>انجام تحقيقات در آزمايشگاه‌ها براي يافتن راهكارهاي توليد انبوه مواد بنيادي نانو و كاهش هزينه ساخت آن ها</a:t>
            </a:r>
          </a:p>
          <a:p>
            <a:r>
              <a:rPr lang="fa-IR" sz="3000">
                <a:solidFill>
                  <a:srgbClr val="000099"/>
                </a:solidFill>
                <a:latin typeface="Times New Roman" pitchFamily="18" charset="0"/>
                <a:cs typeface="Mitra" pitchFamily="2" charset="-78"/>
              </a:rPr>
              <a:t>همکاری با بنگاه های داخلی در تحقيق و توسعه معطوف به صنعتي كردن برای يافتن كاربردهاي متفاوت فناوري نانو </a:t>
            </a:r>
          </a:p>
          <a:p>
            <a:r>
              <a:rPr lang="fa-IR" sz="3000">
                <a:solidFill>
                  <a:srgbClr val="000099"/>
                </a:solidFill>
                <a:latin typeface="Times New Roman" pitchFamily="18" charset="0"/>
                <a:cs typeface="Mitra" pitchFamily="2" charset="-78"/>
              </a:rPr>
              <a:t>کمک به تحقق ايده ها</a:t>
            </a:r>
            <a:r>
              <a:rPr lang="ar-SA" sz="3000">
                <a:solidFill>
                  <a:srgbClr val="000099"/>
                </a:solidFill>
                <a:latin typeface="Times New Roman" pitchFamily="18" charset="0"/>
                <a:cs typeface="Mitra" pitchFamily="2" charset="-78"/>
              </a:rPr>
              <a:t>ي</a:t>
            </a:r>
            <a:r>
              <a:rPr lang="fa-IR" sz="3000">
                <a:solidFill>
                  <a:srgbClr val="000099"/>
                </a:solidFill>
                <a:latin typeface="Times New Roman" pitchFamily="18" charset="0"/>
                <a:cs typeface="Mitra" pitchFamily="2" charset="-78"/>
              </a:rPr>
              <a:t> صنعت</a:t>
            </a:r>
            <a:r>
              <a:rPr lang="ar-SA" sz="3000">
                <a:solidFill>
                  <a:srgbClr val="000099"/>
                </a:solidFill>
                <a:latin typeface="Times New Roman" pitchFamily="18" charset="0"/>
                <a:cs typeface="Mitra" pitchFamily="2" charset="-78"/>
              </a:rPr>
              <a:t>ي</a:t>
            </a:r>
            <a:r>
              <a:rPr lang="fa-IR" sz="3000">
                <a:solidFill>
                  <a:srgbClr val="000099"/>
                </a:solidFill>
                <a:latin typeface="Times New Roman" pitchFamily="18" charset="0"/>
                <a:cs typeface="Mitra" pitchFamily="2" charset="-78"/>
              </a:rPr>
              <a:t> بنگاه ها در استفاده از نانو با استفاده از برنامه ‘گشايش آزمايشگاه’</a:t>
            </a:r>
            <a:endParaRPr lang="en-US" sz="3000">
              <a:solidFill>
                <a:srgbClr val="000099"/>
              </a:solidFill>
              <a:latin typeface="Times New Roman" pitchFamily="18" charset="0"/>
              <a:cs typeface="Mitra"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body" idx="1"/>
          </p:nvPr>
        </p:nvSpPr>
        <p:spPr>
          <a:xfrm>
            <a:off x="685800" y="685800"/>
            <a:ext cx="7772400" cy="5334000"/>
          </a:xfrm>
        </p:spPr>
        <p:txBody>
          <a:bodyPr/>
          <a:lstStyle/>
          <a:p>
            <a:pPr algn="ctr">
              <a:buFontTx/>
              <a:buNone/>
            </a:pPr>
            <a:r>
              <a:rPr lang="ar-SA" sz="4400" b="1">
                <a:solidFill>
                  <a:srgbClr val="BB4925"/>
                </a:solidFill>
                <a:cs typeface="B Zar" pitchFamily="2" charset="-78"/>
              </a:rPr>
              <a:t>تصور از نانو:</a:t>
            </a:r>
            <a:endParaRPr lang="fa-IR" sz="4400" b="1">
              <a:solidFill>
                <a:srgbClr val="BB4925"/>
              </a:solidFill>
              <a:cs typeface="B Zar" pitchFamily="2" charset="-78"/>
            </a:endParaRPr>
          </a:p>
          <a:p>
            <a:r>
              <a:rPr lang="ar-SA">
                <a:cs typeface="B Zar" pitchFamily="2" charset="-78"/>
              </a:rPr>
              <a:t>گردش مالي فناوري نانو در آينده</a:t>
            </a:r>
            <a:r>
              <a:rPr lang="ar-SA">
                <a:cs typeface="Mitra" pitchFamily="2" charset="-78"/>
              </a:rPr>
              <a:t>‌</a:t>
            </a:r>
            <a:r>
              <a:rPr lang="ar-SA">
                <a:cs typeface="B Zar" pitchFamily="2" charset="-78"/>
              </a:rPr>
              <a:t>اي نه چندان دور از فناوري اطلاعات و ارتباطات نيز پيش</a:t>
            </a:r>
            <a:r>
              <a:rPr lang="fa-IR">
                <a:cs typeface="B Zar" pitchFamily="2" charset="-78"/>
              </a:rPr>
              <a:t>ي</a:t>
            </a:r>
            <a:r>
              <a:rPr lang="ar-SA">
                <a:cs typeface="B Zar" pitchFamily="2" charset="-78"/>
              </a:rPr>
              <a:t> گرفته و </a:t>
            </a:r>
            <a:r>
              <a:rPr lang="fa-IR">
                <a:cs typeface="B Zar" pitchFamily="2" charset="-78"/>
              </a:rPr>
              <a:t>حتي </a:t>
            </a:r>
            <a:r>
              <a:rPr lang="ar-SA">
                <a:cs typeface="B Zar" pitchFamily="2" charset="-78"/>
              </a:rPr>
              <a:t>به حدود 10 برابر فناوري زيستي خواهد رسيد. </a:t>
            </a:r>
            <a:endParaRPr lang="fa-IR">
              <a:cs typeface="B Zar" pitchFamily="2" charset="-78"/>
            </a:endParaRPr>
          </a:p>
          <a:p>
            <a:r>
              <a:rPr lang="ar-SA">
                <a:cs typeface="B Zar" pitchFamily="2" charset="-78"/>
              </a:rPr>
              <a:t>برخلاف ساير فناوري</a:t>
            </a:r>
            <a:r>
              <a:rPr lang="ar-SA">
                <a:cs typeface="Mitra" pitchFamily="2" charset="-78"/>
              </a:rPr>
              <a:t>‌</a:t>
            </a:r>
            <a:r>
              <a:rPr lang="ar-SA">
                <a:cs typeface="B Zar" pitchFamily="2" charset="-78"/>
              </a:rPr>
              <a:t>ها، كه مصرف</a:t>
            </a:r>
            <a:r>
              <a:rPr lang="ar-SA">
                <a:cs typeface="Mitra" pitchFamily="2" charset="-78"/>
              </a:rPr>
              <a:t>‌</a:t>
            </a:r>
            <a:r>
              <a:rPr lang="ar-SA">
                <a:cs typeface="B Zar" pitchFamily="2" charset="-78"/>
              </a:rPr>
              <a:t>كنندگان نهايي يك محصول فناوري را خريداري مي</a:t>
            </a:r>
            <a:r>
              <a:rPr lang="ar-SA">
                <a:cs typeface="Mitra" pitchFamily="2" charset="-78"/>
              </a:rPr>
              <a:t>‌</a:t>
            </a:r>
            <a:r>
              <a:rPr lang="ar-SA">
                <a:cs typeface="B Zar" pitchFamily="2" charset="-78"/>
              </a:rPr>
              <a:t>كند، در فناوري</a:t>
            </a:r>
            <a:r>
              <a:rPr lang="ar-SA">
                <a:cs typeface="Mitra" pitchFamily="2" charset="-78"/>
              </a:rPr>
              <a:t>‌</a:t>
            </a:r>
            <a:r>
              <a:rPr lang="ar-SA">
                <a:cs typeface="B Zar" pitchFamily="2" charset="-78"/>
              </a:rPr>
              <a:t> نانو مشتريان نهايي يك محصول نانوئي را خريداري نمي</a:t>
            </a:r>
            <a:r>
              <a:rPr lang="ar-SA">
                <a:cs typeface="Mitra" pitchFamily="2" charset="-78"/>
              </a:rPr>
              <a:t>‌</a:t>
            </a:r>
            <a:r>
              <a:rPr lang="ar-SA">
                <a:cs typeface="B Zar" pitchFamily="2" charset="-78"/>
              </a:rPr>
              <a:t>كنند، بلكه محصولي را مي</a:t>
            </a:r>
            <a:r>
              <a:rPr lang="ar-SA">
                <a:cs typeface="Mitra" pitchFamily="2" charset="-78"/>
              </a:rPr>
              <a:t>‌</a:t>
            </a:r>
            <a:r>
              <a:rPr lang="ar-SA">
                <a:cs typeface="B Zar" pitchFamily="2" charset="-78"/>
              </a:rPr>
              <a:t>خرند كه از طريق نانوتكنولوژي توسعه و توليد يا افزايش كيفيت داده شده است. </a:t>
            </a:r>
            <a:endParaRPr lang="en-US">
              <a:cs typeface="B Zar"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41314" name="Rectangle 2"/>
          <p:cNvSpPr>
            <a:spLocks noGrp="1" noChangeArrowheads="1"/>
          </p:cNvSpPr>
          <p:nvPr>
            <p:ph type="title"/>
          </p:nvPr>
        </p:nvSpPr>
        <p:spPr>
          <a:xfrm>
            <a:off x="609600" y="304800"/>
            <a:ext cx="7772400" cy="1143000"/>
          </a:xfrm>
        </p:spPr>
        <p:txBody>
          <a:bodyPr/>
          <a:lstStyle/>
          <a:p>
            <a:r>
              <a:rPr lang="fa-IR">
                <a:solidFill>
                  <a:srgbClr val="BB4925"/>
                </a:solidFill>
                <a:cs typeface="Mitra" pitchFamily="2" charset="-78"/>
              </a:rPr>
              <a:t>برنامه “گشايش آزمايشگاه”</a:t>
            </a:r>
            <a:r>
              <a:rPr lang="fa-IR" sz="3800">
                <a:solidFill>
                  <a:srgbClr val="000099"/>
                </a:solidFill>
                <a:latin typeface="Times New Roman" pitchFamily="18" charset="0"/>
                <a:cs typeface="Mitra" pitchFamily="2" charset="-78"/>
              </a:rPr>
              <a:t>  </a:t>
            </a:r>
            <a:br>
              <a:rPr lang="fa-IR" sz="3800">
                <a:solidFill>
                  <a:srgbClr val="000099"/>
                </a:solidFill>
                <a:latin typeface="Times New Roman" pitchFamily="18" charset="0"/>
                <a:cs typeface="Mitra" pitchFamily="2" charset="-78"/>
              </a:rPr>
            </a:br>
            <a:endParaRPr lang="en-US" sz="3800">
              <a:solidFill>
                <a:srgbClr val="000099"/>
              </a:solidFill>
              <a:latin typeface="Times New Roman" pitchFamily="18" charset="0"/>
              <a:cs typeface="Mitra" pitchFamily="2" charset="-78"/>
            </a:endParaRPr>
          </a:p>
        </p:txBody>
      </p:sp>
      <p:sp>
        <p:nvSpPr>
          <p:cNvPr id="141315" name="Rectangle 3"/>
          <p:cNvSpPr>
            <a:spLocks noGrp="1" noChangeArrowheads="1"/>
          </p:cNvSpPr>
          <p:nvPr>
            <p:ph type="body" idx="1"/>
          </p:nvPr>
        </p:nvSpPr>
        <p:spPr>
          <a:xfrm>
            <a:off x="0" y="1447800"/>
            <a:ext cx="8839200" cy="4953000"/>
          </a:xfrm>
        </p:spPr>
        <p:txBody>
          <a:bodyPr/>
          <a:lstStyle/>
          <a:p>
            <a:r>
              <a:rPr lang="fa-IR">
                <a:cs typeface="Mitra" pitchFamily="2" charset="-78"/>
              </a:rPr>
              <a:t>ا</a:t>
            </a:r>
            <a:r>
              <a:rPr lang="ar-SA">
                <a:cs typeface="Mitra" pitchFamily="2" charset="-78"/>
              </a:rPr>
              <a:t>ي</a:t>
            </a:r>
            <a:r>
              <a:rPr lang="fa-IR">
                <a:cs typeface="Mitra" pitchFamily="2" charset="-78"/>
              </a:rPr>
              <a:t>ن برنامه از سال 1996 در </a:t>
            </a:r>
            <a:r>
              <a:rPr lang="en-US">
                <a:cs typeface="Mitra" pitchFamily="2" charset="-78"/>
              </a:rPr>
              <a:t>ITRI</a:t>
            </a:r>
            <a:r>
              <a:rPr lang="fa-IR">
                <a:cs typeface="Mitra" pitchFamily="2" charset="-78"/>
              </a:rPr>
              <a:t> شروع شده است.</a:t>
            </a:r>
          </a:p>
          <a:p>
            <a:r>
              <a:rPr lang="fa-IR">
                <a:cs typeface="Mitra" pitchFamily="2" charset="-78"/>
              </a:rPr>
              <a:t>هدف اصل</a:t>
            </a:r>
            <a:r>
              <a:rPr lang="ar-SA">
                <a:cs typeface="Mitra" pitchFamily="2" charset="-78"/>
              </a:rPr>
              <a:t>ي</a:t>
            </a:r>
            <a:r>
              <a:rPr lang="fa-IR">
                <a:cs typeface="Mitra" pitchFamily="2" charset="-78"/>
              </a:rPr>
              <a:t> ا</a:t>
            </a:r>
            <a:r>
              <a:rPr lang="ar-SA">
                <a:cs typeface="Mitra" pitchFamily="2" charset="-78"/>
              </a:rPr>
              <a:t>ي</a:t>
            </a:r>
            <a:r>
              <a:rPr lang="fa-IR">
                <a:cs typeface="Mitra" pitchFamily="2" charset="-78"/>
              </a:rPr>
              <a:t>جاد مح</a:t>
            </a:r>
            <a:r>
              <a:rPr lang="ar-SA">
                <a:cs typeface="Mitra" pitchFamily="2" charset="-78"/>
              </a:rPr>
              <a:t>ي</a:t>
            </a:r>
            <a:r>
              <a:rPr lang="fa-IR">
                <a:cs typeface="Mitra" pitchFamily="2" charset="-78"/>
              </a:rPr>
              <a:t>ط مناسب و منسجم برا</a:t>
            </a:r>
            <a:r>
              <a:rPr lang="ar-SA">
                <a:cs typeface="Mitra" pitchFamily="2" charset="-78"/>
              </a:rPr>
              <a:t>ي</a:t>
            </a:r>
            <a:r>
              <a:rPr lang="fa-IR">
                <a:cs typeface="Mitra" pitchFamily="2" charset="-78"/>
              </a:rPr>
              <a:t> تول</a:t>
            </a:r>
            <a:r>
              <a:rPr lang="ar-SA">
                <a:cs typeface="Mitra" pitchFamily="2" charset="-78"/>
              </a:rPr>
              <a:t>ي</a:t>
            </a:r>
            <a:r>
              <a:rPr lang="fa-IR">
                <a:cs typeface="Mitra" pitchFamily="2" charset="-78"/>
              </a:rPr>
              <a:t>د کنندگان خصوص</a:t>
            </a:r>
            <a:r>
              <a:rPr lang="ar-SA">
                <a:cs typeface="Mitra" pitchFamily="2" charset="-78"/>
              </a:rPr>
              <a:t>ي</a:t>
            </a:r>
            <a:r>
              <a:rPr lang="fa-IR">
                <a:cs typeface="Mitra" pitchFamily="2" charset="-78"/>
              </a:rPr>
              <a:t> در جهت انجام تحق</a:t>
            </a:r>
            <a:r>
              <a:rPr lang="ar-SA">
                <a:cs typeface="Mitra" pitchFamily="2" charset="-78"/>
              </a:rPr>
              <a:t>ي</a:t>
            </a:r>
            <a:r>
              <a:rPr lang="fa-IR">
                <a:cs typeface="Mitra" pitchFamily="2" charset="-78"/>
              </a:rPr>
              <a:t>قات مبتن</a:t>
            </a:r>
            <a:r>
              <a:rPr lang="ar-SA">
                <a:cs typeface="Mitra" pitchFamily="2" charset="-78"/>
              </a:rPr>
              <a:t>ي</a:t>
            </a:r>
            <a:r>
              <a:rPr lang="fa-IR">
                <a:cs typeface="Mitra" pitchFamily="2" charset="-78"/>
              </a:rPr>
              <a:t> بر تول</a:t>
            </a:r>
            <a:r>
              <a:rPr lang="ar-SA">
                <a:cs typeface="Mitra" pitchFamily="2" charset="-78"/>
              </a:rPr>
              <a:t>ي</a:t>
            </a:r>
            <a:r>
              <a:rPr lang="fa-IR">
                <a:cs typeface="Mitra" pitchFamily="2" charset="-78"/>
              </a:rPr>
              <a:t>د </a:t>
            </a:r>
            <a:r>
              <a:rPr lang="en-US">
                <a:cs typeface="Mitra" pitchFamily="2" charset="-78"/>
              </a:rPr>
              <a:t>(Manufactory R&amp;D professions)  </a:t>
            </a:r>
            <a:r>
              <a:rPr lang="fa-IR">
                <a:cs typeface="Mitra" pitchFamily="2" charset="-78"/>
              </a:rPr>
              <a:t> و افزا</a:t>
            </a:r>
            <a:r>
              <a:rPr lang="ar-SA">
                <a:cs typeface="Mitra" pitchFamily="2" charset="-78"/>
              </a:rPr>
              <a:t>ي</a:t>
            </a:r>
            <a:r>
              <a:rPr lang="fa-IR">
                <a:cs typeface="Mitra" pitchFamily="2" charset="-78"/>
              </a:rPr>
              <a:t>ش قابل</a:t>
            </a:r>
            <a:r>
              <a:rPr lang="ar-SA">
                <a:cs typeface="Mitra" pitchFamily="2" charset="-78"/>
              </a:rPr>
              <a:t>ي</a:t>
            </a:r>
            <a:r>
              <a:rPr lang="fa-IR">
                <a:cs typeface="Mitra" pitchFamily="2" charset="-78"/>
              </a:rPr>
              <a:t>ت ها</a:t>
            </a:r>
            <a:r>
              <a:rPr lang="ar-SA">
                <a:cs typeface="Mitra" pitchFamily="2" charset="-78"/>
              </a:rPr>
              <a:t>ي</a:t>
            </a:r>
            <a:r>
              <a:rPr lang="fa-IR">
                <a:cs typeface="Mitra" pitchFamily="2" charset="-78"/>
              </a:rPr>
              <a:t> ساخت </a:t>
            </a:r>
          </a:p>
          <a:p>
            <a:r>
              <a:rPr lang="fa-IR">
                <a:cs typeface="Mitra" pitchFamily="2" charset="-78"/>
              </a:rPr>
              <a:t>هدف گ</a:t>
            </a:r>
            <a:r>
              <a:rPr lang="ar-SA">
                <a:cs typeface="Mitra" pitchFamily="2" charset="-78"/>
              </a:rPr>
              <a:t>ي</a:t>
            </a:r>
            <a:r>
              <a:rPr lang="fa-IR">
                <a:cs typeface="Mitra" pitchFamily="2" charset="-78"/>
              </a:rPr>
              <a:t>ر</a:t>
            </a:r>
            <a:r>
              <a:rPr lang="ar-SA">
                <a:cs typeface="Mitra" pitchFamily="2" charset="-78"/>
              </a:rPr>
              <a:t>ي</a:t>
            </a:r>
            <a:r>
              <a:rPr lang="fa-IR">
                <a:cs typeface="Mitra" pitchFamily="2" charset="-78"/>
              </a:rPr>
              <a:t> </a:t>
            </a:r>
            <a:r>
              <a:rPr lang="en-US">
                <a:cs typeface="Mitra" pitchFamily="2" charset="-78"/>
              </a:rPr>
              <a:t>SME</a:t>
            </a:r>
            <a:r>
              <a:rPr lang="fa-IR">
                <a:cs typeface="Mitra" pitchFamily="2" charset="-78"/>
              </a:rPr>
              <a:t> ها توسط بخش incubation</a:t>
            </a:r>
            <a:r>
              <a:rPr lang="en-US">
                <a:cs typeface="Mitra" pitchFamily="2" charset="-78"/>
              </a:rPr>
              <a:t> </a:t>
            </a:r>
            <a:r>
              <a:rPr lang="fa-IR">
                <a:cs typeface="Mitra" pitchFamily="2" charset="-78"/>
              </a:rPr>
              <a:t> و کمک به بنگا ه ها</a:t>
            </a:r>
            <a:r>
              <a:rPr lang="ar-SA">
                <a:cs typeface="Mitra" pitchFamily="2" charset="-78"/>
              </a:rPr>
              <a:t>ي</a:t>
            </a:r>
            <a:r>
              <a:rPr lang="fa-IR">
                <a:cs typeface="Mitra" pitchFamily="2" charset="-78"/>
              </a:rPr>
              <a:t> بزرگ توسط قسمت ollaboration</a:t>
            </a:r>
            <a:r>
              <a:rPr lang="en-US">
                <a:cs typeface="Mitra" pitchFamily="2" charset="-78"/>
              </a:rPr>
              <a:t>C</a:t>
            </a:r>
            <a:r>
              <a:rPr lang="fa-IR">
                <a:cs typeface="Mitra" pitchFamily="2" charset="-78"/>
              </a:rPr>
              <a:t> Program</a:t>
            </a:r>
            <a:endParaRPr lang="en-US">
              <a:cs typeface="Mitra" pitchFamily="2" charset="-78"/>
            </a:endParaRPr>
          </a:p>
          <a:p>
            <a:r>
              <a:rPr lang="fa-IR">
                <a:cs typeface="Mitra" pitchFamily="2" charset="-78"/>
              </a:rPr>
              <a:t>در طول 6.5 سال ا</a:t>
            </a:r>
            <a:r>
              <a:rPr lang="ar-SA">
                <a:cs typeface="Mitra" pitchFamily="2" charset="-78"/>
              </a:rPr>
              <a:t>ي</a:t>
            </a:r>
            <a:r>
              <a:rPr lang="fa-IR">
                <a:cs typeface="Mitra" pitchFamily="2" charset="-78"/>
              </a:rPr>
              <a:t>ن برنامه با 205 بنگاه همکار</a:t>
            </a:r>
            <a:r>
              <a:rPr lang="ar-SA">
                <a:cs typeface="Mitra" pitchFamily="2" charset="-78"/>
              </a:rPr>
              <a:t>ي</a:t>
            </a:r>
            <a:r>
              <a:rPr lang="fa-IR">
                <a:cs typeface="Mitra" pitchFamily="2" charset="-78"/>
              </a:rPr>
              <a:t> داشته، 113 </a:t>
            </a:r>
            <a:r>
              <a:rPr lang="en-US">
                <a:cs typeface="Mitra" pitchFamily="2" charset="-78"/>
              </a:rPr>
              <a:t>Start up</a:t>
            </a:r>
            <a:r>
              <a:rPr lang="fa-IR">
                <a:cs typeface="Mitra" pitchFamily="2" charset="-78"/>
              </a:rPr>
              <a:t> تشک</a:t>
            </a:r>
            <a:r>
              <a:rPr lang="ar-SA">
                <a:cs typeface="Mitra" pitchFamily="2" charset="-78"/>
              </a:rPr>
              <a:t>ي</a:t>
            </a:r>
            <a:r>
              <a:rPr lang="fa-IR">
                <a:cs typeface="Mitra" pitchFamily="2" charset="-78"/>
              </a:rPr>
              <a:t>ل داده و 1.2</a:t>
            </a:r>
            <a:r>
              <a:rPr lang="en-US">
                <a:cs typeface="Mitra" pitchFamily="2" charset="-78"/>
              </a:rPr>
              <a:t> </a:t>
            </a:r>
            <a:r>
              <a:rPr lang="fa-IR">
                <a:cs typeface="Mitra" pitchFamily="2" charset="-78"/>
              </a:rPr>
              <a:t>م</a:t>
            </a:r>
            <a:r>
              <a:rPr lang="ar-SA">
                <a:cs typeface="Mitra" pitchFamily="2" charset="-78"/>
              </a:rPr>
              <a:t>ي</a:t>
            </a:r>
            <a:r>
              <a:rPr lang="fa-IR">
                <a:cs typeface="Mitra" pitchFamily="2" charset="-78"/>
              </a:rPr>
              <a:t>ل</a:t>
            </a:r>
            <a:r>
              <a:rPr lang="ar-SA">
                <a:cs typeface="Mitra" pitchFamily="2" charset="-78"/>
              </a:rPr>
              <a:t>ي</a:t>
            </a:r>
            <a:r>
              <a:rPr lang="fa-IR">
                <a:cs typeface="Mitra" pitchFamily="2" charset="-78"/>
              </a:rPr>
              <a:t>ارد دلار کسب کرده است.</a:t>
            </a:r>
          </a:p>
          <a:p>
            <a:endParaRPr lang="en-US">
              <a:cs typeface="Mitra"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38915" name="Rectangle 3"/>
          <p:cNvSpPr>
            <a:spLocks noGrp="1" noChangeArrowheads="1"/>
          </p:cNvSpPr>
          <p:nvPr>
            <p:ph type="body" idx="1"/>
          </p:nvPr>
        </p:nvSpPr>
        <p:spPr/>
        <p:txBody>
          <a:bodyPr/>
          <a:lstStyle/>
          <a:p>
            <a:pPr algn="ctr">
              <a:buFontTx/>
              <a:buNone/>
            </a:pPr>
            <a:r>
              <a:rPr lang="fa-IR" sz="7200">
                <a:solidFill>
                  <a:srgbClr val="36388E"/>
                </a:solidFill>
                <a:cs typeface="Mitra" pitchFamily="2" charset="-78"/>
              </a:rPr>
              <a:t>4) سازوکارها</a:t>
            </a:r>
            <a:r>
              <a:rPr lang="ar-SA" sz="7200">
                <a:solidFill>
                  <a:srgbClr val="36388E"/>
                </a:solidFill>
                <a:cs typeface="Mitra" pitchFamily="2" charset="-78"/>
              </a:rPr>
              <a:t>ي</a:t>
            </a:r>
            <a:r>
              <a:rPr lang="fa-IR" sz="7200">
                <a:solidFill>
                  <a:srgbClr val="36388E"/>
                </a:solidFill>
                <a:cs typeface="Mitra" pitchFamily="2" charset="-78"/>
              </a:rPr>
              <a:t> تجار</a:t>
            </a:r>
            <a:r>
              <a:rPr lang="ar-SA" sz="7200">
                <a:solidFill>
                  <a:srgbClr val="36388E"/>
                </a:solidFill>
                <a:cs typeface="Mitra" pitchFamily="2" charset="-78"/>
              </a:rPr>
              <a:t>ي</a:t>
            </a:r>
            <a:r>
              <a:rPr lang="fa-IR" sz="7200">
                <a:solidFill>
                  <a:srgbClr val="36388E"/>
                </a:solidFill>
                <a:cs typeface="Mitra" pitchFamily="2" charset="-78"/>
              </a:rPr>
              <a:t> ساز</a:t>
            </a:r>
            <a:r>
              <a:rPr lang="ar-SA" sz="7200">
                <a:solidFill>
                  <a:srgbClr val="36388E"/>
                </a:solidFill>
                <a:cs typeface="Mitra" pitchFamily="2" charset="-78"/>
              </a:rPr>
              <a:t>ي</a:t>
            </a:r>
            <a:r>
              <a:rPr lang="fa-IR" sz="7200">
                <a:solidFill>
                  <a:srgbClr val="36388E"/>
                </a:solidFill>
                <a:cs typeface="Mitra" pitchFamily="2" charset="-78"/>
              </a:rPr>
              <a:t> در چند خوشه فناور</a:t>
            </a:r>
            <a:r>
              <a:rPr lang="ar-SA" sz="7200">
                <a:solidFill>
                  <a:srgbClr val="36388E"/>
                </a:solidFill>
                <a:cs typeface="Mitra" pitchFamily="2" charset="-78"/>
              </a:rPr>
              <a:t>ي</a:t>
            </a:r>
            <a:r>
              <a:rPr lang="fa-IR" sz="7200">
                <a:solidFill>
                  <a:srgbClr val="36388E"/>
                </a:solidFill>
                <a:cs typeface="Mitra" pitchFamily="2" charset="-78"/>
              </a:rPr>
              <a:t> برتر</a:t>
            </a:r>
            <a:endParaRPr lang="en-US" sz="7200">
              <a:solidFill>
                <a:srgbClr val="36388E"/>
              </a:solidFill>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1000"/>
                                        <p:tgtEl>
                                          <p:spTgt spid="38915">
                                            <p:txEl>
                                              <p:pRg st="0" end="0"/>
                                            </p:txEl>
                                          </p:spTgt>
                                        </p:tgtEl>
                                      </p:cBhvr>
                                    </p:animEffect>
                                    <p:anim calcmode="lin" valueType="num">
                                      <p:cBhvr>
                                        <p:cTn id="8" dur="1000" fill="hold"/>
                                        <p:tgtEl>
                                          <p:spTgt spid="38915">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46082" name="Rectangle 2"/>
          <p:cNvSpPr>
            <a:spLocks noGrp="1" noChangeArrowheads="1"/>
          </p:cNvSpPr>
          <p:nvPr>
            <p:ph type="title"/>
          </p:nvPr>
        </p:nvSpPr>
        <p:spPr>
          <a:xfrm>
            <a:off x="468313" y="0"/>
            <a:ext cx="8229600" cy="1143000"/>
          </a:xfrm>
        </p:spPr>
        <p:txBody>
          <a:bodyPr/>
          <a:lstStyle/>
          <a:p>
            <a:r>
              <a:rPr lang="fa-IR">
                <a:solidFill>
                  <a:srgbClr val="BB4925"/>
                </a:solidFill>
                <a:cs typeface="Mitra" pitchFamily="2" charset="-78"/>
              </a:rPr>
              <a:t>فهرست</a:t>
            </a:r>
            <a:endParaRPr lang="en-US">
              <a:solidFill>
                <a:srgbClr val="BB4925"/>
              </a:solidFill>
              <a:cs typeface="Mitra" pitchFamily="2" charset="-78"/>
            </a:endParaRPr>
          </a:p>
        </p:txBody>
      </p:sp>
      <p:sp>
        <p:nvSpPr>
          <p:cNvPr id="46083" name="Rectangle 3"/>
          <p:cNvSpPr>
            <a:spLocks noGrp="1" noChangeArrowheads="1"/>
          </p:cNvSpPr>
          <p:nvPr>
            <p:ph type="body" idx="1"/>
          </p:nvPr>
        </p:nvSpPr>
        <p:spPr>
          <a:xfrm>
            <a:off x="1066800" y="1341438"/>
            <a:ext cx="7391400" cy="5059362"/>
          </a:xfrm>
        </p:spPr>
        <p:txBody>
          <a:bodyPr/>
          <a:lstStyle/>
          <a:p>
            <a:r>
              <a:rPr lang="fa-IR" sz="3400">
                <a:solidFill>
                  <a:srgbClr val="000099"/>
                </a:solidFill>
                <a:latin typeface="Times New Roman" pitchFamily="18" charset="0"/>
                <a:cs typeface="Mitra" pitchFamily="2" charset="-78"/>
                <a:hlinkClick r:id="rId2" action="ppaction://hlinksldjump"/>
              </a:rPr>
              <a:t>دره سيليکان در فلسط</a:t>
            </a:r>
            <a:r>
              <a:rPr lang="ar-SA" sz="3400">
                <a:solidFill>
                  <a:srgbClr val="000099"/>
                </a:solidFill>
                <a:latin typeface="Times New Roman" pitchFamily="18" charset="0"/>
                <a:cs typeface="Mitra" pitchFamily="2" charset="-78"/>
                <a:hlinkClick r:id="rId2" action="ppaction://hlinksldjump"/>
              </a:rPr>
              <a:t>ي</a:t>
            </a:r>
            <a:r>
              <a:rPr lang="fa-IR" sz="3400">
                <a:solidFill>
                  <a:srgbClr val="000099"/>
                </a:solidFill>
                <a:latin typeface="Times New Roman" pitchFamily="18" charset="0"/>
                <a:cs typeface="Mitra" pitchFamily="2" charset="-78"/>
                <a:hlinkClick r:id="rId2" action="ppaction://hlinksldjump"/>
              </a:rPr>
              <a:t>ن اشغال</a:t>
            </a:r>
            <a:r>
              <a:rPr lang="ar-SA" sz="3400">
                <a:solidFill>
                  <a:srgbClr val="000099"/>
                </a:solidFill>
                <a:latin typeface="Times New Roman" pitchFamily="18" charset="0"/>
                <a:cs typeface="Mitra" pitchFamily="2" charset="-78"/>
                <a:hlinkClick r:id="rId2" action="ppaction://hlinksldjump"/>
              </a:rPr>
              <a:t>ي</a:t>
            </a:r>
            <a:endParaRPr lang="en-US" sz="3400">
              <a:solidFill>
                <a:srgbClr val="000099"/>
              </a:solidFill>
              <a:latin typeface="Times New Roman" pitchFamily="18" charset="0"/>
              <a:cs typeface="Mitra" pitchFamily="2" charset="-78"/>
            </a:endParaRPr>
          </a:p>
          <a:p>
            <a:endParaRPr lang="fa-IR">
              <a:cs typeface="Mitra" pitchFamily="2" charset="-78"/>
            </a:endParaRPr>
          </a:p>
          <a:p>
            <a:r>
              <a:rPr lang="fa-IR" sz="3400">
                <a:solidFill>
                  <a:srgbClr val="000099"/>
                </a:solidFill>
                <a:latin typeface="Times New Roman" pitchFamily="18" charset="0"/>
                <a:cs typeface="Mitra" pitchFamily="2" charset="-78"/>
                <a:hlinkClick r:id="rId3" action="ppaction://hlinksldjump"/>
              </a:rPr>
              <a:t>خوشه نرم افزار هند و ايرلند</a:t>
            </a:r>
            <a:endParaRPr lang="en-US" sz="3400">
              <a:solidFill>
                <a:srgbClr val="000099"/>
              </a:solidFill>
              <a:latin typeface="Times New Roman" pitchFamily="18" charset="0"/>
              <a:cs typeface="Mitra" pitchFamily="2" charset="-78"/>
            </a:endParaRPr>
          </a:p>
          <a:p>
            <a:endParaRPr lang="fa-IR" sz="3400">
              <a:solidFill>
                <a:srgbClr val="000099"/>
              </a:solidFill>
              <a:latin typeface="Times New Roman" pitchFamily="18" charset="0"/>
              <a:cs typeface="Mitra" pitchFamily="2" charset="-78"/>
            </a:endParaRPr>
          </a:p>
          <a:p>
            <a:r>
              <a:rPr lang="fa-IR" sz="3400">
                <a:solidFill>
                  <a:srgbClr val="000099"/>
                </a:solidFill>
                <a:latin typeface="Times New Roman" pitchFamily="18" charset="0"/>
                <a:cs typeface="Mitra" pitchFamily="2" charset="-78"/>
                <a:hlinkClick r:id="rId4" action="ppaction://hlinksldjump"/>
              </a:rPr>
              <a:t>استراتژي هاي تجاري سازي سازمان هاي دولتي</a:t>
            </a:r>
            <a:endParaRPr lang="en-US" sz="3400">
              <a:solidFill>
                <a:srgbClr val="000099"/>
              </a:solidFill>
              <a:latin typeface="Times New Roman" pitchFamily="18" charset="0"/>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800" fill="hold">
                                          <p:stCondLst>
                                            <p:cond delay="0"/>
                                          </p:stCondLst>
                                        </p:cTn>
                                        <p:tgtEl>
                                          <p:spTgt spid="46082"/>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4608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46083">
                                            <p:txEl>
                                              <p:pRg st="0" end="0"/>
                                            </p:txEl>
                                          </p:spTgt>
                                        </p:tgtEl>
                                        <p:attrNameLst>
                                          <p:attrName>style.visibility</p:attrName>
                                        </p:attrNameLst>
                                      </p:cBhvr>
                                      <p:to>
                                        <p:strVal val="visible"/>
                                      </p:to>
                                    </p:set>
                                    <p:animEffect transition="in" filter="fade">
                                      <p:cBhvr>
                                        <p:cTn id="13" dur="1000"/>
                                        <p:tgtEl>
                                          <p:spTgt spid="46083">
                                            <p:txEl>
                                              <p:pRg st="0" end="0"/>
                                            </p:txEl>
                                          </p:spTgt>
                                        </p:tgtEl>
                                      </p:cBhvr>
                                    </p:animEffect>
                                    <p:anim calcmode="lin" valueType="num">
                                      <p:cBhvr>
                                        <p:cTn id="14" dur="1000" fill="hold"/>
                                        <p:tgtEl>
                                          <p:spTgt spid="4608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46083">
                                            <p:txEl>
                                              <p:pRg st="2" end="2"/>
                                            </p:txEl>
                                          </p:spTgt>
                                        </p:tgtEl>
                                        <p:attrNameLst>
                                          <p:attrName>style.visibility</p:attrName>
                                        </p:attrNameLst>
                                      </p:cBhvr>
                                      <p:to>
                                        <p:strVal val="visible"/>
                                      </p:to>
                                    </p:set>
                                    <p:animEffect transition="in" filter="fade">
                                      <p:cBhvr>
                                        <p:cTn id="20" dur="1000"/>
                                        <p:tgtEl>
                                          <p:spTgt spid="46083">
                                            <p:txEl>
                                              <p:pRg st="2" end="2"/>
                                            </p:txEl>
                                          </p:spTgt>
                                        </p:tgtEl>
                                      </p:cBhvr>
                                    </p:animEffect>
                                    <p:anim calcmode="lin" valueType="num">
                                      <p:cBhvr>
                                        <p:cTn id="21" dur="1000" fill="hold"/>
                                        <p:tgtEl>
                                          <p:spTgt spid="46083">
                                            <p:txEl>
                                              <p:pRg st="2" end="2"/>
                                            </p:txEl>
                                          </p:spTgt>
                                        </p:tgtEl>
                                        <p:attrNameLst>
                                          <p:attrName>ppt_x</p:attrName>
                                        </p:attrNameLst>
                                      </p:cBhvr>
                                      <p:tavLst>
                                        <p:tav tm="0">
                                          <p:val>
                                            <p:strVal val="#ppt_x-.1"/>
                                          </p:val>
                                        </p:tav>
                                        <p:tav tm="100000">
                                          <p:val>
                                            <p:strVal val="#ppt_x"/>
                                          </p:val>
                                        </p:tav>
                                      </p:tavLst>
                                    </p:anim>
                                    <p:anim calcmode="lin" valueType="num">
                                      <p:cBhvr>
                                        <p:cTn id="22" dur="10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46083">
                                            <p:txEl>
                                              <p:pRg st="4" end="4"/>
                                            </p:txEl>
                                          </p:spTgt>
                                        </p:tgtEl>
                                        <p:attrNameLst>
                                          <p:attrName>style.visibility</p:attrName>
                                        </p:attrNameLst>
                                      </p:cBhvr>
                                      <p:to>
                                        <p:strVal val="visible"/>
                                      </p:to>
                                    </p:set>
                                    <p:animEffect transition="in" filter="fade">
                                      <p:cBhvr>
                                        <p:cTn id="27" dur="1000"/>
                                        <p:tgtEl>
                                          <p:spTgt spid="46083">
                                            <p:txEl>
                                              <p:pRg st="4" end="4"/>
                                            </p:txEl>
                                          </p:spTgt>
                                        </p:tgtEl>
                                      </p:cBhvr>
                                    </p:animEffect>
                                    <p:anim calcmode="lin" valueType="num">
                                      <p:cBhvr>
                                        <p:cTn id="28" dur="1000" fill="hold"/>
                                        <p:tgtEl>
                                          <p:spTgt spid="46083">
                                            <p:txEl>
                                              <p:pRg st="4" end="4"/>
                                            </p:txEl>
                                          </p:spTgt>
                                        </p:tgtEl>
                                        <p:attrNameLst>
                                          <p:attrName>ppt_x</p:attrName>
                                        </p:attrNameLst>
                                      </p:cBhvr>
                                      <p:tavLst>
                                        <p:tav tm="0">
                                          <p:val>
                                            <p:strVal val="#ppt_x-.1"/>
                                          </p:val>
                                        </p:tav>
                                        <p:tav tm="100000">
                                          <p:val>
                                            <p:strVal val="#ppt_x"/>
                                          </p:val>
                                        </p:tav>
                                      </p:tavLst>
                                    </p:anim>
                                    <p:anim calcmode="lin" valueType="num">
                                      <p:cBhvr>
                                        <p:cTn id="29" dur="1000" fill="hold"/>
                                        <p:tgtEl>
                                          <p:spTgt spid="460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47106" name="Rectangle 2"/>
          <p:cNvSpPr>
            <a:spLocks noGrp="1" noChangeArrowheads="1"/>
          </p:cNvSpPr>
          <p:nvPr>
            <p:ph type="title"/>
          </p:nvPr>
        </p:nvSpPr>
        <p:spPr>
          <a:xfrm>
            <a:off x="468313" y="0"/>
            <a:ext cx="8229600" cy="1143000"/>
          </a:xfrm>
        </p:spPr>
        <p:txBody>
          <a:bodyPr/>
          <a:lstStyle/>
          <a:p>
            <a:r>
              <a:rPr lang="fa-IR">
                <a:solidFill>
                  <a:srgbClr val="BB4925"/>
                </a:solidFill>
                <a:cs typeface="Mitra" pitchFamily="2" charset="-78"/>
              </a:rPr>
              <a:t>دره سيليکان در فلسطين اشغال</a:t>
            </a:r>
            <a:r>
              <a:rPr lang="ar-SA">
                <a:solidFill>
                  <a:srgbClr val="BB4925"/>
                </a:solidFill>
                <a:cs typeface="Mitra" pitchFamily="2" charset="-78"/>
              </a:rPr>
              <a:t>ي</a:t>
            </a:r>
            <a:endParaRPr lang="en-US">
              <a:solidFill>
                <a:srgbClr val="BB4925"/>
              </a:solidFill>
              <a:cs typeface="Mitra" pitchFamily="2" charset="-78"/>
            </a:endParaRPr>
          </a:p>
        </p:txBody>
      </p:sp>
      <p:sp>
        <p:nvSpPr>
          <p:cNvPr id="47107" name="Rectangle 3"/>
          <p:cNvSpPr>
            <a:spLocks noGrp="1" noChangeArrowheads="1"/>
          </p:cNvSpPr>
          <p:nvPr>
            <p:ph type="body" idx="1"/>
          </p:nvPr>
        </p:nvSpPr>
        <p:spPr>
          <a:xfrm>
            <a:off x="0" y="1196975"/>
            <a:ext cx="9144000" cy="5661025"/>
          </a:xfrm>
        </p:spPr>
        <p:txBody>
          <a:bodyPr/>
          <a:lstStyle/>
          <a:p>
            <a:pPr>
              <a:buFontTx/>
              <a:buNone/>
            </a:pPr>
            <a:r>
              <a:rPr lang="fa-IR" sz="3000">
                <a:solidFill>
                  <a:srgbClr val="000099"/>
                </a:solidFill>
                <a:latin typeface="Times New Roman" pitchFamily="18" charset="0"/>
                <a:cs typeface="Mitra" pitchFamily="2" charset="-78"/>
              </a:rPr>
              <a:t>اهميت </a:t>
            </a:r>
          </a:p>
          <a:p>
            <a:pPr>
              <a:buFontTx/>
              <a:buNone/>
            </a:pPr>
            <a:r>
              <a:rPr lang="fa-IR" sz="3300">
                <a:cs typeface="Mitra" pitchFamily="2" charset="-78"/>
              </a:rPr>
              <a:t>   اين خوشه در سال 2000 با دارا بودن 2000 بنگاه </a:t>
            </a:r>
            <a:r>
              <a:rPr lang="en-US" sz="3300">
                <a:cs typeface="Mitra" pitchFamily="2" charset="-78"/>
              </a:rPr>
              <a:t>High Tech </a:t>
            </a:r>
            <a:r>
              <a:rPr lang="fa-IR" sz="3300">
                <a:cs typeface="Mitra" pitchFamily="2" charset="-78"/>
              </a:rPr>
              <a:t> درامدي حدود 15 ميليارد دلار ايجاد کرده است</a:t>
            </a:r>
          </a:p>
          <a:p>
            <a:pPr>
              <a:buFontTx/>
              <a:buNone/>
            </a:pPr>
            <a:endParaRPr lang="fa-IR" sz="3300">
              <a:cs typeface="Mitra" pitchFamily="2" charset="-78"/>
            </a:endParaRPr>
          </a:p>
          <a:p>
            <a:pPr>
              <a:buFontTx/>
              <a:buNone/>
            </a:pPr>
            <a:endParaRPr lang="en-US">
              <a:cs typeface="Mitra" pitchFamily="2" charset="-78"/>
            </a:endParaRPr>
          </a:p>
        </p:txBody>
      </p:sp>
      <p:sp>
        <p:nvSpPr>
          <p:cNvPr id="47108" name="AutoShape 4">
            <a:hlinkClick r:id="" action="ppaction://hlinkshowjump?jump=nextslide"/>
          </p:cNvPr>
          <p:cNvSpPr>
            <a:spLocks noChangeArrowheads="1"/>
          </p:cNvSpPr>
          <p:nvPr/>
        </p:nvSpPr>
        <p:spPr bwMode="auto">
          <a:xfrm>
            <a:off x="0" y="6165850"/>
            <a:ext cx="1116013" cy="692150"/>
          </a:xfrm>
          <a:prstGeom prst="leftArrow">
            <a:avLst>
              <a:gd name="adj1" fmla="val 50000"/>
              <a:gd name="adj2" fmla="val 40310"/>
            </a:avLst>
          </a:prstGeom>
          <a:solidFill>
            <a:schemeClr val="accent1"/>
          </a:solidFill>
          <a:ln w="9525">
            <a:solidFill>
              <a:schemeClr val="tx1"/>
            </a:solidFill>
            <a:miter lim="800000"/>
            <a:headEnd/>
            <a:tailEnd/>
          </a:ln>
          <a:effectLst/>
        </p:spPr>
        <p:txBody>
          <a:bodyPr wrap="none" anchor="ctr"/>
          <a:lstStyle/>
          <a:p>
            <a:pPr algn="ctr" rtl="0"/>
            <a:r>
              <a:rPr lang="fa-IR" sz="2400">
                <a:solidFill>
                  <a:srgbClr val="FF0000"/>
                </a:solidFill>
              </a:rPr>
              <a:t>ادامه</a:t>
            </a:r>
            <a:endParaRPr lang="en-US" sz="2400">
              <a:solidFill>
                <a:srgbClr val="FF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800" fill="hold">
                                          <p:stCondLst>
                                            <p:cond delay="0"/>
                                          </p:stCondLst>
                                        </p:cTn>
                                        <p:tgtEl>
                                          <p:spTgt spid="4710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4710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47107">
                                            <p:txEl>
                                              <p:pRg st="0" end="0"/>
                                            </p:txEl>
                                          </p:spTgt>
                                        </p:tgtEl>
                                        <p:attrNameLst>
                                          <p:attrName>style.visibility</p:attrName>
                                        </p:attrNameLst>
                                      </p:cBhvr>
                                      <p:to>
                                        <p:strVal val="visible"/>
                                      </p:to>
                                    </p:set>
                                    <p:animEffect transition="in" filter="fade">
                                      <p:cBhvr>
                                        <p:cTn id="13" dur="1000"/>
                                        <p:tgtEl>
                                          <p:spTgt spid="47107">
                                            <p:txEl>
                                              <p:pRg st="0" end="0"/>
                                            </p:txEl>
                                          </p:spTgt>
                                        </p:tgtEl>
                                      </p:cBhvr>
                                    </p:animEffect>
                                    <p:anim calcmode="lin" valueType="num">
                                      <p:cBhvr>
                                        <p:cTn id="14" dur="1000" fill="hold"/>
                                        <p:tgtEl>
                                          <p:spTgt spid="47107">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47107">
                                            <p:txEl>
                                              <p:pRg st="1" end="1"/>
                                            </p:txEl>
                                          </p:spTgt>
                                        </p:tgtEl>
                                        <p:attrNameLst>
                                          <p:attrName>style.visibility</p:attrName>
                                        </p:attrNameLst>
                                      </p:cBhvr>
                                      <p:to>
                                        <p:strVal val="visible"/>
                                      </p:to>
                                    </p:set>
                                    <p:animEffect transition="in" filter="fade">
                                      <p:cBhvr>
                                        <p:cTn id="20" dur="1000"/>
                                        <p:tgtEl>
                                          <p:spTgt spid="47107">
                                            <p:txEl>
                                              <p:pRg st="1" end="1"/>
                                            </p:txEl>
                                          </p:spTgt>
                                        </p:tgtEl>
                                      </p:cBhvr>
                                    </p:animEffect>
                                    <p:anim calcmode="lin" valueType="num">
                                      <p:cBhvr>
                                        <p:cTn id="21" dur="1000" fill="hold"/>
                                        <p:tgtEl>
                                          <p:spTgt spid="47107">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48130" name="Rectangle 2"/>
          <p:cNvSpPr>
            <a:spLocks noGrp="1" noChangeArrowheads="1"/>
          </p:cNvSpPr>
          <p:nvPr>
            <p:ph type="title"/>
          </p:nvPr>
        </p:nvSpPr>
        <p:spPr>
          <a:xfrm>
            <a:off x="468313" y="0"/>
            <a:ext cx="8229600" cy="1143000"/>
          </a:xfrm>
        </p:spPr>
        <p:txBody>
          <a:bodyPr/>
          <a:lstStyle/>
          <a:p>
            <a:r>
              <a:rPr lang="fa-IR">
                <a:solidFill>
                  <a:srgbClr val="BB4925"/>
                </a:solidFill>
                <a:cs typeface="Mitra" pitchFamily="2" charset="-78"/>
              </a:rPr>
              <a:t>دره سيليکان</a:t>
            </a:r>
            <a:endParaRPr lang="en-US">
              <a:solidFill>
                <a:srgbClr val="BB4925"/>
              </a:solidFill>
              <a:cs typeface="Mitra" pitchFamily="2" charset="-78"/>
            </a:endParaRPr>
          </a:p>
        </p:txBody>
      </p:sp>
      <p:sp>
        <p:nvSpPr>
          <p:cNvPr id="48131" name="Rectangle 3"/>
          <p:cNvSpPr>
            <a:spLocks noGrp="1" noChangeArrowheads="1"/>
          </p:cNvSpPr>
          <p:nvPr>
            <p:ph type="body" idx="1"/>
          </p:nvPr>
        </p:nvSpPr>
        <p:spPr>
          <a:xfrm>
            <a:off x="0" y="1125538"/>
            <a:ext cx="9144000" cy="5275262"/>
          </a:xfrm>
        </p:spPr>
        <p:txBody>
          <a:bodyPr/>
          <a:lstStyle/>
          <a:p>
            <a:pPr>
              <a:buFontTx/>
              <a:buNone/>
            </a:pPr>
            <a:r>
              <a:rPr lang="fa-IR" sz="3000">
                <a:solidFill>
                  <a:srgbClr val="000099"/>
                </a:solidFill>
                <a:latin typeface="Times New Roman" pitchFamily="18" charset="0"/>
                <a:cs typeface="Mitra" pitchFamily="2" charset="-78"/>
              </a:rPr>
              <a:t>استراتژي هاي دسترسي به بازار</a:t>
            </a:r>
          </a:p>
          <a:p>
            <a:pPr>
              <a:buFontTx/>
              <a:buNone/>
            </a:pPr>
            <a:r>
              <a:rPr lang="fa-IR" sz="3300">
                <a:cs typeface="Mitra" pitchFamily="2" charset="-78"/>
              </a:rPr>
              <a:t>   1. تشکيل همکاري هاي استراتژيک با بنگاه هاي بزرگ بين المللي از طريق  </a:t>
            </a:r>
            <a:r>
              <a:rPr lang="en-US" sz="3300">
                <a:latin typeface="Times New Roman" pitchFamily="18" charset="0"/>
                <a:cs typeface="Mitra" pitchFamily="2" charset="-78"/>
              </a:rPr>
              <a:t>Merge &amp; Acquisition</a:t>
            </a:r>
          </a:p>
          <a:p>
            <a:pPr>
              <a:buFontTx/>
              <a:buNone/>
            </a:pPr>
            <a:r>
              <a:rPr lang="en-US" sz="3300">
                <a:cs typeface="Mitra" pitchFamily="2" charset="-78"/>
              </a:rPr>
              <a:t>   </a:t>
            </a:r>
            <a:r>
              <a:rPr lang="fa-IR" sz="3300">
                <a:cs typeface="Mitra" pitchFamily="2" charset="-78"/>
              </a:rPr>
              <a:t>2. حمايت هاي مالي ومعرفي متخصصين بازار يابي از سوي </a:t>
            </a:r>
            <a:r>
              <a:rPr lang="en-US" sz="3300">
                <a:cs typeface="Mitra" pitchFamily="2" charset="-78"/>
              </a:rPr>
              <a:t> </a:t>
            </a:r>
            <a:r>
              <a:rPr lang="en-US" sz="3300">
                <a:latin typeface="Times New Roman" pitchFamily="18" charset="0"/>
                <a:cs typeface="Mitra" pitchFamily="2" charset="-78"/>
              </a:rPr>
              <a:t>VC</a:t>
            </a:r>
            <a:r>
              <a:rPr lang="en-US" sz="3300">
                <a:cs typeface="Mitra" pitchFamily="2" charset="-78"/>
              </a:rPr>
              <a:t> </a:t>
            </a:r>
            <a:r>
              <a:rPr lang="fa-IR" sz="3300">
                <a:cs typeface="Mitra" pitchFamily="2" charset="-78"/>
              </a:rPr>
              <a:t> ها و کمک آن ها به ايجاد ارتباط بنگاه هاي تحت حمايتشان به مشتريان و </a:t>
            </a:r>
            <a:r>
              <a:rPr lang="en-US" sz="3300">
                <a:latin typeface="Times New Roman" pitchFamily="18" charset="0"/>
                <a:cs typeface="Mitra" pitchFamily="2" charset="-78"/>
              </a:rPr>
              <a:t>Supplier </a:t>
            </a:r>
            <a:r>
              <a:rPr lang="fa-IR" sz="3300">
                <a:cs typeface="Mitra" pitchFamily="2" charset="-78"/>
              </a:rPr>
              <a:t> ها</a:t>
            </a:r>
          </a:p>
          <a:p>
            <a:pPr>
              <a:buFontTx/>
              <a:buNone/>
            </a:pPr>
            <a:r>
              <a:rPr lang="fa-IR" sz="3300">
                <a:cs typeface="Mitra" pitchFamily="2" charset="-78"/>
              </a:rPr>
              <a:t>  3. حمايت سازمان هاي دولتي كه با برقراري پروژه هاي </a:t>
            </a:r>
            <a:r>
              <a:rPr lang="en-US" sz="3300">
                <a:latin typeface="Times New Roman" pitchFamily="18" charset="0"/>
                <a:cs typeface="Mitra" pitchFamily="2" charset="-78"/>
              </a:rPr>
              <a:t>R &amp; D</a:t>
            </a:r>
            <a:r>
              <a:rPr lang="fa-IR" sz="3300">
                <a:cs typeface="Mitra" pitchFamily="2" charset="-78"/>
              </a:rPr>
              <a:t>  مشترک با بنگاه هاي بزرگ آمريکائي سعي در ايجاد ارتباط بنگاه هاي داخلي با بازار هاي جهاني داشته اند.   </a:t>
            </a:r>
          </a:p>
          <a:p>
            <a:pPr>
              <a:buFontTx/>
              <a:buNone/>
            </a:pPr>
            <a:endParaRPr lang="en-US">
              <a:latin typeface="Times New Roman" pitchFamily="18" charset="0"/>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800" fill="hold">
                                          <p:stCondLst>
                                            <p:cond delay="0"/>
                                          </p:stCondLst>
                                        </p:cTn>
                                        <p:tgtEl>
                                          <p:spTgt spid="48130"/>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4813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48131">
                                            <p:txEl>
                                              <p:pRg st="0" end="0"/>
                                            </p:txEl>
                                          </p:spTgt>
                                        </p:tgtEl>
                                        <p:attrNameLst>
                                          <p:attrName>style.visibility</p:attrName>
                                        </p:attrNameLst>
                                      </p:cBhvr>
                                      <p:to>
                                        <p:strVal val="visible"/>
                                      </p:to>
                                    </p:set>
                                    <p:animEffect transition="in" filter="fade">
                                      <p:cBhvr>
                                        <p:cTn id="13" dur="1000"/>
                                        <p:tgtEl>
                                          <p:spTgt spid="48131">
                                            <p:txEl>
                                              <p:pRg st="0" end="0"/>
                                            </p:txEl>
                                          </p:spTgt>
                                        </p:tgtEl>
                                      </p:cBhvr>
                                    </p:animEffect>
                                    <p:anim calcmode="lin" valueType="num">
                                      <p:cBhvr>
                                        <p:cTn id="14" dur="1000" fill="hold"/>
                                        <p:tgtEl>
                                          <p:spTgt spid="4813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48131">
                                            <p:txEl>
                                              <p:pRg st="1" end="1"/>
                                            </p:txEl>
                                          </p:spTgt>
                                        </p:tgtEl>
                                        <p:attrNameLst>
                                          <p:attrName>style.visibility</p:attrName>
                                        </p:attrNameLst>
                                      </p:cBhvr>
                                      <p:to>
                                        <p:strVal val="visible"/>
                                      </p:to>
                                    </p:set>
                                    <p:animEffect transition="in" filter="fade">
                                      <p:cBhvr>
                                        <p:cTn id="20" dur="1000"/>
                                        <p:tgtEl>
                                          <p:spTgt spid="48131">
                                            <p:txEl>
                                              <p:pRg st="1" end="1"/>
                                            </p:txEl>
                                          </p:spTgt>
                                        </p:tgtEl>
                                      </p:cBhvr>
                                    </p:animEffect>
                                    <p:anim calcmode="lin" valueType="num">
                                      <p:cBhvr>
                                        <p:cTn id="21" dur="1000" fill="hold"/>
                                        <p:tgtEl>
                                          <p:spTgt spid="48131">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48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48131">
                                            <p:txEl>
                                              <p:pRg st="2" end="2"/>
                                            </p:txEl>
                                          </p:spTgt>
                                        </p:tgtEl>
                                        <p:attrNameLst>
                                          <p:attrName>style.visibility</p:attrName>
                                        </p:attrNameLst>
                                      </p:cBhvr>
                                      <p:to>
                                        <p:strVal val="visible"/>
                                      </p:to>
                                    </p:set>
                                    <p:animEffect transition="in" filter="fade">
                                      <p:cBhvr>
                                        <p:cTn id="27" dur="1000"/>
                                        <p:tgtEl>
                                          <p:spTgt spid="48131">
                                            <p:txEl>
                                              <p:pRg st="2" end="2"/>
                                            </p:txEl>
                                          </p:spTgt>
                                        </p:tgtEl>
                                      </p:cBhvr>
                                    </p:animEffect>
                                    <p:anim calcmode="lin" valueType="num">
                                      <p:cBhvr>
                                        <p:cTn id="28" dur="1000" fill="hold"/>
                                        <p:tgtEl>
                                          <p:spTgt spid="48131">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48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48131">
                                            <p:txEl>
                                              <p:pRg st="3" end="3"/>
                                            </p:txEl>
                                          </p:spTgt>
                                        </p:tgtEl>
                                        <p:attrNameLst>
                                          <p:attrName>style.visibility</p:attrName>
                                        </p:attrNameLst>
                                      </p:cBhvr>
                                      <p:to>
                                        <p:strVal val="visible"/>
                                      </p:to>
                                    </p:set>
                                    <p:animEffect transition="in" filter="fade">
                                      <p:cBhvr>
                                        <p:cTn id="34" dur="1000"/>
                                        <p:tgtEl>
                                          <p:spTgt spid="48131">
                                            <p:txEl>
                                              <p:pRg st="3" end="3"/>
                                            </p:txEl>
                                          </p:spTgt>
                                        </p:tgtEl>
                                      </p:cBhvr>
                                    </p:animEffect>
                                    <p:anim calcmode="lin" valueType="num">
                                      <p:cBhvr>
                                        <p:cTn id="35" dur="1000" fill="hold"/>
                                        <p:tgtEl>
                                          <p:spTgt spid="48131">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481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49154" name="Rectangle 2"/>
          <p:cNvSpPr>
            <a:spLocks noGrp="1" noChangeArrowheads="1"/>
          </p:cNvSpPr>
          <p:nvPr>
            <p:ph type="title"/>
          </p:nvPr>
        </p:nvSpPr>
        <p:spPr/>
        <p:txBody>
          <a:bodyPr/>
          <a:lstStyle/>
          <a:p>
            <a:pPr marL="838200" indent="-838200"/>
            <a:r>
              <a:rPr lang="fa-IR">
                <a:solidFill>
                  <a:srgbClr val="BB4925"/>
                </a:solidFill>
                <a:cs typeface="Mitra" pitchFamily="2" charset="-78"/>
              </a:rPr>
              <a:t>خوشه نرم افزار هند و ايرلند</a:t>
            </a:r>
            <a:br>
              <a:rPr lang="fa-IR">
                <a:solidFill>
                  <a:srgbClr val="BB4925"/>
                </a:solidFill>
                <a:cs typeface="Mitra" pitchFamily="2" charset="-78"/>
              </a:rPr>
            </a:br>
            <a:endParaRPr lang="en-US">
              <a:solidFill>
                <a:srgbClr val="BB4925"/>
              </a:solidFill>
              <a:cs typeface="Mitra" pitchFamily="2" charset="-78"/>
            </a:endParaRPr>
          </a:p>
        </p:txBody>
      </p:sp>
      <p:sp>
        <p:nvSpPr>
          <p:cNvPr id="49155" name="Rectangle 3"/>
          <p:cNvSpPr>
            <a:spLocks noGrp="1" noChangeArrowheads="1"/>
          </p:cNvSpPr>
          <p:nvPr>
            <p:ph type="body" idx="1"/>
          </p:nvPr>
        </p:nvSpPr>
        <p:spPr>
          <a:xfrm>
            <a:off x="0" y="1052513"/>
            <a:ext cx="9144000" cy="5805487"/>
          </a:xfrm>
        </p:spPr>
        <p:txBody>
          <a:bodyPr/>
          <a:lstStyle/>
          <a:p>
            <a:pPr>
              <a:buFontTx/>
              <a:buNone/>
            </a:pPr>
            <a:r>
              <a:rPr lang="fa-IR" sz="3000">
                <a:solidFill>
                  <a:srgbClr val="000099"/>
                </a:solidFill>
                <a:latin typeface="Times New Roman" pitchFamily="18" charset="0"/>
                <a:cs typeface="Mitra" pitchFamily="2" charset="-78"/>
              </a:rPr>
              <a:t>اهميت</a:t>
            </a:r>
          </a:p>
          <a:p>
            <a:pPr>
              <a:buFontTx/>
              <a:buNone/>
            </a:pPr>
            <a:r>
              <a:rPr lang="fa-IR">
                <a:cs typeface="Mitra" pitchFamily="2" charset="-78"/>
              </a:rPr>
              <a:t>   از مشخصه هاي اين دو خوشه رشد سريع در دهه گذشته مي باشد. بيش از 50 درصد بنگاه هاي نرم افزار اين دو کشور در اين دوره تشکيل شده و نرخ رشد سالانه صادرات نرم افزار در سال 1-2000 براي آن ها 55 درصد بوده است.</a:t>
            </a:r>
          </a:p>
          <a:p>
            <a:pPr>
              <a:buFontTx/>
              <a:buNone/>
            </a:pPr>
            <a:endParaRPr lang="fa-IR" sz="3300">
              <a:cs typeface="Mitra" pitchFamily="2" charset="-78"/>
            </a:endParaRPr>
          </a:p>
          <a:p>
            <a:pPr>
              <a:buFontTx/>
              <a:buNone/>
            </a:pPr>
            <a:endParaRPr lang="en-US">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800" fill="hold">
                                          <p:stCondLst>
                                            <p:cond delay="0"/>
                                          </p:stCondLst>
                                        </p:cTn>
                                        <p:tgtEl>
                                          <p:spTgt spid="49154"/>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4915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49155">
                                            <p:txEl>
                                              <p:pRg st="0" end="0"/>
                                            </p:txEl>
                                          </p:spTgt>
                                        </p:tgtEl>
                                        <p:attrNameLst>
                                          <p:attrName>style.visibility</p:attrName>
                                        </p:attrNameLst>
                                      </p:cBhvr>
                                      <p:to>
                                        <p:strVal val="visible"/>
                                      </p:to>
                                    </p:set>
                                    <p:animEffect transition="in" filter="fade">
                                      <p:cBhvr>
                                        <p:cTn id="13" dur="1000"/>
                                        <p:tgtEl>
                                          <p:spTgt spid="49155">
                                            <p:txEl>
                                              <p:pRg st="0" end="0"/>
                                            </p:txEl>
                                          </p:spTgt>
                                        </p:tgtEl>
                                      </p:cBhvr>
                                    </p:animEffect>
                                    <p:anim calcmode="lin" valueType="num">
                                      <p:cBhvr>
                                        <p:cTn id="14" dur="1000" fill="hold"/>
                                        <p:tgtEl>
                                          <p:spTgt spid="49155">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49155">
                                            <p:txEl>
                                              <p:pRg st="1" end="1"/>
                                            </p:txEl>
                                          </p:spTgt>
                                        </p:tgtEl>
                                        <p:attrNameLst>
                                          <p:attrName>style.visibility</p:attrName>
                                        </p:attrNameLst>
                                      </p:cBhvr>
                                      <p:to>
                                        <p:strVal val="visible"/>
                                      </p:to>
                                    </p:set>
                                    <p:animEffect transition="in" filter="fade">
                                      <p:cBhvr>
                                        <p:cTn id="20" dur="1000"/>
                                        <p:tgtEl>
                                          <p:spTgt spid="49155">
                                            <p:txEl>
                                              <p:pRg st="1" end="1"/>
                                            </p:txEl>
                                          </p:spTgt>
                                        </p:tgtEl>
                                      </p:cBhvr>
                                    </p:animEffect>
                                    <p:anim calcmode="lin" valueType="num">
                                      <p:cBhvr>
                                        <p:cTn id="21" dur="1000" fill="hold"/>
                                        <p:tgtEl>
                                          <p:spTgt spid="49155">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50178" name="Rectangle 2"/>
          <p:cNvSpPr>
            <a:spLocks noGrp="1" noChangeArrowheads="1"/>
          </p:cNvSpPr>
          <p:nvPr>
            <p:ph type="title"/>
          </p:nvPr>
        </p:nvSpPr>
        <p:spPr>
          <a:xfrm>
            <a:off x="457200" y="304800"/>
            <a:ext cx="7772400" cy="1143000"/>
          </a:xfrm>
        </p:spPr>
        <p:txBody>
          <a:bodyPr/>
          <a:lstStyle/>
          <a:p>
            <a:r>
              <a:rPr lang="fa-IR">
                <a:solidFill>
                  <a:srgbClr val="BB4925"/>
                </a:solidFill>
                <a:cs typeface="Mitra" pitchFamily="2" charset="-78"/>
              </a:rPr>
              <a:t>خوشه نرم افزار هند و ايرلند</a:t>
            </a:r>
            <a:br>
              <a:rPr lang="fa-IR">
                <a:solidFill>
                  <a:srgbClr val="BB4925"/>
                </a:solidFill>
                <a:cs typeface="Mitra" pitchFamily="2" charset="-78"/>
              </a:rPr>
            </a:br>
            <a:endParaRPr lang="en-US">
              <a:solidFill>
                <a:srgbClr val="BB4925"/>
              </a:solidFill>
              <a:cs typeface="Mitra" pitchFamily="2" charset="-78"/>
            </a:endParaRPr>
          </a:p>
        </p:txBody>
      </p:sp>
      <p:sp>
        <p:nvSpPr>
          <p:cNvPr id="50179" name="Rectangle 3"/>
          <p:cNvSpPr>
            <a:spLocks noGrp="1" noChangeArrowheads="1"/>
          </p:cNvSpPr>
          <p:nvPr>
            <p:ph type="body" idx="1"/>
          </p:nvPr>
        </p:nvSpPr>
        <p:spPr>
          <a:xfrm>
            <a:off x="0" y="1484313"/>
            <a:ext cx="9144000" cy="4916487"/>
          </a:xfrm>
        </p:spPr>
        <p:txBody>
          <a:bodyPr/>
          <a:lstStyle/>
          <a:p>
            <a:pPr>
              <a:buFontTx/>
              <a:buNone/>
            </a:pPr>
            <a:r>
              <a:rPr lang="fa-IR" sz="3000">
                <a:solidFill>
                  <a:srgbClr val="000099"/>
                </a:solidFill>
                <a:latin typeface="Times New Roman" pitchFamily="18" charset="0"/>
                <a:cs typeface="Mitra" pitchFamily="2" charset="-78"/>
              </a:rPr>
              <a:t>روش هاي دستيابي به بازارهاي جهاني</a:t>
            </a:r>
          </a:p>
          <a:p>
            <a:pPr>
              <a:buFontTx/>
              <a:buNone/>
            </a:pPr>
            <a:r>
              <a:rPr lang="fa-IR">
                <a:cs typeface="Mitra" pitchFamily="2" charset="-78"/>
              </a:rPr>
              <a:t>    1. استفاده از حضور </a:t>
            </a:r>
            <a:r>
              <a:rPr lang="en-US">
                <a:cs typeface="Mitra" pitchFamily="2" charset="-78"/>
              </a:rPr>
              <a:t>MNC </a:t>
            </a:r>
            <a:r>
              <a:rPr lang="fa-IR">
                <a:cs typeface="Mitra" pitchFamily="2" charset="-78"/>
              </a:rPr>
              <a:t> ها به اين صورت که بيشتر بنگاه هاي موفق ايرلندي کار خود را با پيمانکار بودن براي شعبات چنين بنگاه هايي آغاز کرده اند.</a:t>
            </a:r>
          </a:p>
          <a:p>
            <a:pPr>
              <a:buFontTx/>
              <a:buNone/>
            </a:pPr>
            <a:r>
              <a:rPr lang="fa-IR">
                <a:cs typeface="Mitra" pitchFamily="2" charset="-78"/>
              </a:rPr>
              <a:t>   2. مهاجرت نيروي کار به خارج از کشور علاوه بر سرريزهاي فني و مديريتي موجب برقراري ارتباط بنگاه هاي داخلي با بازار و بنگاه هاي خارجي شد.</a:t>
            </a:r>
          </a:p>
          <a:p>
            <a:pPr>
              <a:buFontTx/>
              <a:buNone/>
            </a:pPr>
            <a:r>
              <a:rPr lang="fa-IR">
                <a:cs typeface="Mitra" pitchFamily="2" charset="-78"/>
              </a:rPr>
              <a:t>   3. اقدامات دولتي البته تنها در ايرلند، درقالب سياستهايي براي دعوت </a:t>
            </a:r>
            <a:r>
              <a:rPr lang="en-US">
                <a:cs typeface="Mitra" pitchFamily="2" charset="-78"/>
              </a:rPr>
              <a:t>MNC</a:t>
            </a:r>
            <a:r>
              <a:rPr lang="fa-IR">
                <a:cs typeface="Mitra" pitchFamily="2" charset="-78"/>
              </a:rPr>
              <a:t> به داخل و برقراري ارتباط بنگاه هاي داخل با آنها </a:t>
            </a:r>
          </a:p>
          <a:p>
            <a:pPr>
              <a:buFontTx/>
              <a:buNone/>
            </a:pPr>
            <a:r>
              <a:rPr lang="en-US">
                <a:latin typeface="Times New Roman" pitchFamily="18" charset="0"/>
                <a:cs typeface="Mitra" pitchFamily="2" charset="-78"/>
              </a:rPr>
              <a:t>                     </a:t>
            </a:r>
            <a:r>
              <a:rPr lang="en-US">
                <a:latin typeface="Times New Roman" pitchFamily="18" charset="0"/>
                <a:cs typeface="Mitra" pitchFamily="2" charset="-78"/>
                <a:hlinkClick r:id="rId2" action="ppaction://hlinksldjump"/>
              </a:rPr>
              <a:t> IDA</a:t>
            </a:r>
            <a:r>
              <a:rPr lang="en-US">
                <a:latin typeface="Times New Roman" pitchFamily="18" charset="0"/>
                <a:cs typeface="Mitra" pitchFamily="2" charset="-78"/>
              </a:rPr>
              <a:t>                       </a:t>
            </a:r>
            <a:r>
              <a:rPr lang="en-US">
                <a:latin typeface="Times New Roman" pitchFamily="18" charset="0"/>
                <a:cs typeface="Mitra" pitchFamily="2" charset="-78"/>
                <a:hlinkClick r:id="rId3" action="ppaction://hlinksldjump"/>
              </a:rPr>
              <a:t>Enterprise Ireland</a:t>
            </a:r>
            <a:endParaRPr lang="fa-IR">
              <a:cs typeface="Mitra" pitchFamily="2" charset="-78"/>
            </a:endParaRPr>
          </a:p>
          <a:p>
            <a:pPr>
              <a:buFontTx/>
              <a:buNone/>
            </a:pPr>
            <a:endParaRPr lang="en-US">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800" fill="hold">
                                          <p:stCondLst>
                                            <p:cond delay="0"/>
                                          </p:stCondLst>
                                        </p:cTn>
                                        <p:tgtEl>
                                          <p:spTgt spid="5017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5017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0179">
                                            <p:txEl>
                                              <p:pRg st="0" end="0"/>
                                            </p:txEl>
                                          </p:spTgt>
                                        </p:tgtEl>
                                        <p:attrNameLst>
                                          <p:attrName>style.visibility</p:attrName>
                                        </p:attrNameLst>
                                      </p:cBhvr>
                                      <p:to>
                                        <p:strVal val="visible"/>
                                      </p:to>
                                    </p:set>
                                    <p:animEffect transition="in" filter="fade">
                                      <p:cBhvr>
                                        <p:cTn id="13" dur="1000"/>
                                        <p:tgtEl>
                                          <p:spTgt spid="50179">
                                            <p:txEl>
                                              <p:pRg st="0" end="0"/>
                                            </p:txEl>
                                          </p:spTgt>
                                        </p:tgtEl>
                                      </p:cBhvr>
                                    </p:animEffect>
                                    <p:anim calcmode="lin" valueType="num">
                                      <p:cBhvr>
                                        <p:cTn id="14" dur="1000" fill="hold"/>
                                        <p:tgtEl>
                                          <p:spTgt spid="5017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501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50179">
                                            <p:txEl>
                                              <p:pRg st="1" end="1"/>
                                            </p:txEl>
                                          </p:spTgt>
                                        </p:tgtEl>
                                        <p:attrNameLst>
                                          <p:attrName>style.visibility</p:attrName>
                                        </p:attrNameLst>
                                      </p:cBhvr>
                                      <p:to>
                                        <p:strVal val="visible"/>
                                      </p:to>
                                    </p:set>
                                    <p:animEffect transition="in" filter="fade">
                                      <p:cBhvr>
                                        <p:cTn id="20" dur="1000"/>
                                        <p:tgtEl>
                                          <p:spTgt spid="50179">
                                            <p:txEl>
                                              <p:pRg st="1" end="1"/>
                                            </p:txEl>
                                          </p:spTgt>
                                        </p:tgtEl>
                                      </p:cBhvr>
                                    </p:animEffect>
                                    <p:anim calcmode="lin" valueType="num">
                                      <p:cBhvr>
                                        <p:cTn id="21" dur="1000" fill="hold"/>
                                        <p:tgtEl>
                                          <p:spTgt spid="50179">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501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50179">
                                            <p:txEl>
                                              <p:pRg st="2" end="2"/>
                                            </p:txEl>
                                          </p:spTgt>
                                        </p:tgtEl>
                                        <p:attrNameLst>
                                          <p:attrName>style.visibility</p:attrName>
                                        </p:attrNameLst>
                                      </p:cBhvr>
                                      <p:to>
                                        <p:strVal val="visible"/>
                                      </p:to>
                                    </p:set>
                                    <p:animEffect transition="in" filter="fade">
                                      <p:cBhvr>
                                        <p:cTn id="27" dur="1000"/>
                                        <p:tgtEl>
                                          <p:spTgt spid="50179">
                                            <p:txEl>
                                              <p:pRg st="2" end="2"/>
                                            </p:txEl>
                                          </p:spTgt>
                                        </p:tgtEl>
                                      </p:cBhvr>
                                    </p:animEffect>
                                    <p:anim calcmode="lin" valueType="num">
                                      <p:cBhvr>
                                        <p:cTn id="28" dur="1000" fill="hold"/>
                                        <p:tgtEl>
                                          <p:spTgt spid="50179">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501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50179">
                                            <p:txEl>
                                              <p:pRg st="3" end="3"/>
                                            </p:txEl>
                                          </p:spTgt>
                                        </p:tgtEl>
                                        <p:attrNameLst>
                                          <p:attrName>style.visibility</p:attrName>
                                        </p:attrNameLst>
                                      </p:cBhvr>
                                      <p:to>
                                        <p:strVal val="visible"/>
                                      </p:to>
                                    </p:set>
                                    <p:animEffect transition="in" filter="fade">
                                      <p:cBhvr>
                                        <p:cTn id="34" dur="1000"/>
                                        <p:tgtEl>
                                          <p:spTgt spid="50179">
                                            <p:txEl>
                                              <p:pRg st="3" end="3"/>
                                            </p:txEl>
                                          </p:spTgt>
                                        </p:tgtEl>
                                      </p:cBhvr>
                                    </p:animEffect>
                                    <p:anim calcmode="lin" valueType="num">
                                      <p:cBhvr>
                                        <p:cTn id="35" dur="1000" fill="hold"/>
                                        <p:tgtEl>
                                          <p:spTgt spid="50179">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501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50179">
                                            <p:txEl>
                                              <p:pRg st="4" end="4"/>
                                            </p:txEl>
                                          </p:spTgt>
                                        </p:tgtEl>
                                        <p:attrNameLst>
                                          <p:attrName>style.visibility</p:attrName>
                                        </p:attrNameLst>
                                      </p:cBhvr>
                                      <p:to>
                                        <p:strVal val="visible"/>
                                      </p:to>
                                    </p:set>
                                    <p:animEffect transition="in" filter="fade">
                                      <p:cBhvr>
                                        <p:cTn id="41" dur="1000"/>
                                        <p:tgtEl>
                                          <p:spTgt spid="50179">
                                            <p:txEl>
                                              <p:pRg st="4" end="4"/>
                                            </p:txEl>
                                          </p:spTgt>
                                        </p:tgtEl>
                                      </p:cBhvr>
                                    </p:animEffect>
                                    <p:anim calcmode="lin" valueType="num">
                                      <p:cBhvr>
                                        <p:cTn id="42" dur="1000" fill="hold"/>
                                        <p:tgtEl>
                                          <p:spTgt spid="50179">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501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53250" name="Rectangle 2"/>
          <p:cNvSpPr>
            <a:spLocks noGrp="1" noChangeArrowheads="1"/>
          </p:cNvSpPr>
          <p:nvPr>
            <p:ph type="title"/>
          </p:nvPr>
        </p:nvSpPr>
        <p:spPr>
          <a:xfrm>
            <a:off x="468313" y="0"/>
            <a:ext cx="8229600" cy="1143000"/>
          </a:xfrm>
        </p:spPr>
        <p:txBody>
          <a:bodyPr/>
          <a:lstStyle/>
          <a:p>
            <a:r>
              <a:rPr lang="en-US">
                <a:solidFill>
                  <a:srgbClr val="BB4925"/>
                </a:solidFill>
                <a:cs typeface="Mitra" pitchFamily="2" charset="-78"/>
              </a:rPr>
              <a:t>Enterprise Ireland</a:t>
            </a:r>
          </a:p>
        </p:txBody>
      </p:sp>
      <p:sp>
        <p:nvSpPr>
          <p:cNvPr id="53251" name="Rectangle 3"/>
          <p:cNvSpPr>
            <a:spLocks noGrp="1" noChangeArrowheads="1"/>
          </p:cNvSpPr>
          <p:nvPr>
            <p:ph type="body" idx="1"/>
          </p:nvPr>
        </p:nvSpPr>
        <p:spPr>
          <a:xfrm>
            <a:off x="0" y="1524000"/>
            <a:ext cx="9144000" cy="4495800"/>
          </a:xfrm>
        </p:spPr>
        <p:txBody>
          <a:bodyPr/>
          <a:lstStyle/>
          <a:p>
            <a:pPr>
              <a:lnSpc>
                <a:spcPct val="90000"/>
              </a:lnSpc>
            </a:pPr>
            <a:r>
              <a:rPr lang="fa-IR" sz="3400">
                <a:solidFill>
                  <a:srgbClr val="000099"/>
                </a:solidFill>
                <a:latin typeface="Times New Roman" pitchFamily="18" charset="0"/>
                <a:cs typeface="Mitra" pitchFamily="2" charset="-78"/>
              </a:rPr>
              <a:t>مشتريان اين سازمان</a:t>
            </a:r>
            <a:r>
              <a:rPr lang="en-US" sz="3400">
                <a:solidFill>
                  <a:srgbClr val="000099"/>
                </a:solidFill>
                <a:latin typeface="Times New Roman" pitchFamily="18" charset="0"/>
                <a:cs typeface="Mitra" pitchFamily="2" charset="-78"/>
              </a:rPr>
              <a:t> </a:t>
            </a:r>
            <a:r>
              <a:rPr lang="fa-IR" sz="3400">
                <a:solidFill>
                  <a:srgbClr val="000099"/>
                </a:solidFill>
                <a:latin typeface="Times New Roman" pitchFamily="18" charset="0"/>
                <a:cs typeface="Mitra" pitchFamily="2" charset="-78"/>
              </a:rPr>
              <a:t>:</a:t>
            </a:r>
          </a:p>
          <a:p>
            <a:pPr>
              <a:lnSpc>
                <a:spcPct val="90000"/>
              </a:lnSpc>
              <a:buFontTx/>
              <a:buNone/>
            </a:pPr>
            <a:r>
              <a:rPr lang="fa-IR">
                <a:latin typeface="Times New Roman" pitchFamily="18" charset="0"/>
                <a:cs typeface="Mitra" pitchFamily="2" charset="-78"/>
              </a:rPr>
              <a:t>     - كارخانه ها و موسسات خدماتي كه در سطح جهاني مشغول به كار هستند و داراي   10 يا بيشتر نيروي كار مي باشند.</a:t>
            </a:r>
          </a:p>
          <a:p>
            <a:pPr>
              <a:lnSpc>
                <a:spcPct val="90000"/>
              </a:lnSpc>
              <a:buFontTx/>
              <a:buNone/>
            </a:pPr>
            <a:r>
              <a:rPr lang="fa-IR">
                <a:latin typeface="Times New Roman" pitchFamily="18" charset="0"/>
                <a:cs typeface="Mitra" pitchFamily="2" charset="-78"/>
              </a:rPr>
              <a:t>     - كارآفريناني كه داراي توانايي راه اندازي پروژه هايي مي باشند كه اين پروژه ها    مي توانند در سطح جهاني رقابت كنند.</a:t>
            </a:r>
          </a:p>
          <a:p>
            <a:pPr>
              <a:lnSpc>
                <a:spcPct val="90000"/>
              </a:lnSpc>
              <a:buFontTx/>
              <a:buNone/>
            </a:pPr>
            <a:r>
              <a:rPr lang="fa-IR">
                <a:latin typeface="Times New Roman" pitchFamily="18" charset="0"/>
                <a:cs typeface="Mitra" pitchFamily="2" charset="-78"/>
              </a:rPr>
              <a:t>     - كارخانه هايي كه به خصوص در زمينه مواد غذايي در ايرلند هستند واز خارج از كشور اداره مي شوند.</a:t>
            </a:r>
          </a:p>
          <a:p>
            <a:pPr>
              <a:lnSpc>
                <a:spcPct val="90000"/>
              </a:lnSpc>
              <a:buFontTx/>
              <a:buNone/>
            </a:pPr>
            <a:r>
              <a:rPr lang="fa-IR">
                <a:latin typeface="Times New Roman" pitchFamily="18" charset="0"/>
                <a:cs typeface="Mitra" pitchFamily="2" charset="-78"/>
              </a:rPr>
              <a:t> </a:t>
            </a:r>
            <a:endParaRPr lang="en-US">
              <a:latin typeface="Times New Roman" pitchFamily="18" charset="0"/>
              <a:cs typeface="Mitra" pitchFamily="2" charset="-78"/>
            </a:endParaRPr>
          </a:p>
        </p:txBody>
      </p:sp>
      <p:sp>
        <p:nvSpPr>
          <p:cNvPr id="53252" name="AutoShape 4">
            <a:hlinkClick r:id="" action="ppaction://hlinkshowjump?jump=nextslide"/>
          </p:cNvPr>
          <p:cNvSpPr>
            <a:spLocks noChangeArrowheads="1"/>
          </p:cNvSpPr>
          <p:nvPr/>
        </p:nvSpPr>
        <p:spPr bwMode="auto">
          <a:xfrm>
            <a:off x="0" y="6237288"/>
            <a:ext cx="1042988" cy="620712"/>
          </a:xfrm>
          <a:prstGeom prst="leftArrow">
            <a:avLst>
              <a:gd name="adj1" fmla="val 50000"/>
              <a:gd name="adj2" fmla="val 42008"/>
            </a:avLst>
          </a:prstGeom>
          <a:solidFill>
            <a:schemeClr val="accent1"/>
          </a:solidFill>
          <a:ln w="9525">
            <a:solidFill>
              <a:schemeClr val="tx1"/>
            </a:solidFill>
            <a:miter lim="800000"/>
            <a:headEnd/>
            <a:tailEnd/>
          </a:ln>
          <a:effectLst/>
        </p:spPr>
        <p:txBody>
          <a:bodyPr wrap="none" anchor="ctr"/>
          <a:lstStyle/>
          <a:p>
            <a:pPr algn="ctr" rtl="0"/>
            <a:r>
              <a:rPr lang="fa-IR" sz="2400">
                <a:solidFill>
                  <a:srgbClr val="FF0000"/>
                </a:solidFill>
              </a:rPr>
              <a:t>ادامه</a:t>
            </a:r>
            <a:endParaRPr lang="en-US" sz="2400">
              <a:solidFill>
                <a:srgbClr val="FF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800" fill="hold">
                                          <p:stCondLst>
                                            <p:cond delay="0"/>
                                          </p:stCondLst>
                                        </p:cTn>
                                        <p:tgtEl>
                                          <p:spTgt spid="53250"/>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5325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3251">
                                            <p:txEl>
                                              <p:pRg st="0" end="0"/>
                                            </p:txEl>
                                          </p:spTgt>
                                        </p:tgtEl>
                                        <p:attrNameLst>
                                          <p:attrName>style.visibility</p:attrName>
                                        </p:attrNameLst>
                                      </p:cBhvr>
                                      <p:to>
                                        <p:strVal val="visible"/>
                                      </p:to>
                                    </p:set>
                                    <p:animEffect transition="in" filter="fade">
                                      <p:cBhvr>
                                        <p:cTn id="13" dur="1000"/>
                                        <p:tgtEl>
                                          <p:spTgt spid="53251">
                                            <p:txEl>
                                              <p:pRg st="0" end="0"/>
                                            </p:txEl>
                                          </p:spTgt>
                                        </p:tgtEl>
                                      </p:cBhvr>
                                    </p:animEffect>
                                    <p:anim calcmode="lin" valueType="num">
                                      <p:cBhvr>
                                        <p:cTn id="14" dur="1000" fill="hold"/>
                                        <p:tgtEl>
                                          <p:spTgt spid="5325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53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53251">
                                            <p:txEl>
                                              <p:pRg st="1" end="1"/>
                                            </p:txEl>
                                          </p:spTgt>
                                        </p:tgtEl>
                                        <p:attrNameLst>
                                          <p:attrName>style.visibility</p:attrName>
                                        </p:attrNameLst>
                                      </p:cBhvr>
                                      <p:to>
                                        <p:strVal val="visible"/>
                                      </p:to>
                                    </p:set>
                                    <p:animEffect transition="in" filter="fade">
                                      <p:cBhvr>
                                        <p:cTn id="20" dur="1000"/>
                                        <p:tgtEl>
                                          <p:spTgt spid="53251">
                                            <p:txEl>
                                              <p:pRg st="1" end="1"/>
                                            </p:txEl>
                                          </p:spTgt>
                                        </p:tgtEl>
                                      </p:cBhvr>
                                    </p:animEffect>
                                    <p:anim calcmode="lin" valueType="num">
                                      <p:cBhvr>
                                        <p:cTn id="21" dur="1000" fill="hold"/>
                                        <p:tgtEl>
                                          <p:spTgt spid="53251">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53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53251">
                                            <p:txEl>
                                              <p:pRg st="2" end="2"/>
                                            </p:txEl>
                                          </p:spTgt>
                                        </p:tgtEl>
                                        <p:attrNameLst>
                                          <p:attrName>style.visibility</p:attrName>
                                        </p:attrNameLst>
                                      </p:cBhvr>
                                      <p:to>
                                        <p:strVal val="visible"/>
                                      </p:to>
                                    </p:set>
                                    <p:animEffect transition="in" filter="fade">
                                      <p:cBhvr>
                                        <p:cTn id="27" dur="1000"/>
                                        <p:tgtEl>
                                          <p:spTgt spid="53251">
                                            <p:txEl>
                                              <p:pRg st="2" end="2"/>
                                            </p:txEl>
                                          </p:spTgt>
                                        </p:tgtEl>
                                      </p:cBhvr>
                                    </p:animEffect>
                                    <p:anim calcmode="lin" valueType="num">
                                      <p:cBhvr>
                                        <p:cTn id="28" dur="1000" fill="hold"/>
                                        <p:tgtEl>
                                          <p:spTgt spid="53251">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532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53251">
                                            <p:txEl>
                                              <p:pRg st="3" end="3"/>
                                            </p:txEl>
                                          </p:spTgt>
                                        </p:tgtEl>
                                        <p:attrNameLst>
                                          <p:attrName>style.visibility</p:attrName>
                                        </p:attrNameLst>
                                      </p:cBhvr>
                                      <p:to>
                                        <p:strVal val="visible"/>
                                      </p:to>
                                    </p:set>
                                    <p:animEffect transition="in" filter="fade">
                                      <p:cBhvr>
                                        <p:cTn id="34" dur="1000"/>
                                        <p:tgtEl>
                                          <p:spTgt spid="53251">
                                            <p:txEl>
                                              <p:pRg st="3" end="3"/>
                                            </p:txEl>
                                          </p:spTgt>
                                        </p:tgtEl>
                                      </p:cBhvr>
                                    </p:animEffect>
                                    <p:anim calcmode="lin" valueType="num">
                                      <p:cBhvr>
                                        <p:cTn id="35" dur="1000" fill="hold"/>
                                        <p:tgtEl>
                                          <p:spTgt spid="53251">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53251">
                                            <p:txEl>
                                              <p:pRg st="4" end="4"/>
                                            </p:txEl>
                                          </p:spTgt>
                                        </p:tgtEl>
                                        <p:attrNameLst>
                                          <p:attrName>style.visibility</p:attrName>
                                        </p:attrNameLst>
                                      </p:cBhvr>
                                      <p:to>
                                        <p:strVal val="visible"/>
                                      </p:to>
                                    </p:set>
                                    <p:animEffect transition="in" filter="fade">
                                      <p:cBhvr>
                                        <p:cTn id="41" dur="1000"/>
                                        <p:tgtEl>
                                          <p:spTgt spid="53251">
                                            <p:txEl>
                                              <p:pRg st="4" end="4"/>
                                            </p:txEl>
                                          </p:spTgt>
                                        </p:tgtEl>
                                      </p:cBhvr>
                                    </p:animEffect>
                                    <p:anim calcmode="lin" valueType="num">
                                      <p:cBhvr>
                                        <p:cTn id="42" dur="1000" fill="hold"/>
                                        <p:tgtEl>
                                          <p:spTgt spid="53251">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532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96258" name="Rectangle 2"/>
          <p:cNvSpPr>
            <a:spLocks noGrp="1" noChangeArrowheads="1"/>
          </p:cNvSpPr>
          <p:nvPr>
            <p:ph type="title"/>
          </p:nvPr>
        </p:nvSpPr>
        <p:spPr>
          <a:xfrm>
            <a:off x="838200" y="0"/>
            <a:ext cx="7772400" cy="1143000"/>
          </a:xfrm>
        </p:spPr>
        <p:txBody>
          <a:bodyPr/>
          <a:lstStyle/>
          <a:p>
            <a:r>
              <a:rPr lang="en-US">
                <a:solidFill>
                  <a:srgbClr val="BB4925"/>
                </a:solidFill>
                <a:cs typeface="Mitra" pitchFamily="2" charset="-78"/>
              </a:rPr>
              <a:t>Enterprise Ireland</a:t>
            </a:r>
          </a:p>
        </p:txBody>
      </p:sp>
      <p:sp>
        <p:nvSpPr>
          <p:cNvPr id="96259" name="Rectangle 3"/>
          <p:cNvSpPr>
            <a:spLocks noGrp="1" noChangeArrowheads="1"/>
          </p:cNvSpPr>
          <p:nvPr>
            <p:ph type="body" idx="1"/>
          </p:nvPr>
        </p:nvSpPr>
        <p:spPr>
          <a:xfrm>
            <a:off x="0" y="1371600"/>
            <a:ext cx="9144000" cy="4800600"/>
          </a:xfrm>
        </p:spPr>
        <p:txBody>
          <a:bodyPr/>
          <a:lstStyle/>
          <a:p>
            <a:r>
              <a:rPr lang="fa-IR" sz="3500">
                <a:solidFill>
                  <a:srgbClr val="000099"/>
                </a:solidFill>
                <a:latin typeface="Times New Roman" pitchFamily="18" charset="0"/>
                <a:cs typeface="Mitra" pitchFamily="2" charset="-78"/>
              </a:rPr>
              <a:t>بنگاه هاي داخلي تنها به شرط </a:t>
            </a:r>
            <a:r>
              <a:rPr lang="en-US" sz="3500">
                <a:solidFill>
                  <a:srgbClr val="000099"/>
                </a:solidFill>
                <a:latin typeface="Times New Roman" pitchFamily="18" charset="0"/>
                <a:cs typeface="Mitra" pitchFamily="2" charset="-78"/>
              </a:rPr>
              <a:t>High Potential Start up </a:t>
            </a:r>
            <a:r>
              <a:rPr lang="fa-IR" sz="3500">
                <a:solidFill>
                  <a:srgbClr val="000099"/>
                </a:solidFill>
                <a:latin typeface="Times New Roman" pitchFamily="18" charset="0"/>
                <a:cs typeface="Mitra" pitchFamily="2" charset="-78"/>
              </a:rPr>
              <a:t> بودن مي توانند از حمايت هاي اين موسسه استفاده كنند يعني بايد داراي شرايط زير باشند:</a:t>
            </a:r>
          </a:p>
          <a:p>
            <a:pPr>
              <a:buFontTx/>
              <a:buNone/>
            </a:pPr>
            <a:r>
              <a:rPr lang="fa-IR" sz="3600">
                <a:latin typeface="Times New Roman" pitchFamily="18" charset="0"/>
                <a:cs typeface="Mitra" pitchFamily="2" charset="-78"/>
              </a:rPr>
              <a:t>    </a:t>
            </a:r>
            <a:r>
              <a:rPr lang="fa-IR">
                <a:latin typeface="Times New Roman" pitchFamily="18" charset="0"/>
                <a:cs typeface="Mitra" pitchFamily="2" charset="-78"/>
              </a:rPr>
              <a:t>-  مبتني بر نوآوري تكنولوژي باشند.</a:t>
            </a:r>
          </a:p>
          <a:p>
            <a:pPr>
              <a:buFontTx/>
              <a:buNone/>
            </a:pPr>
            <a:r>
              <a:rPr lang="fa-IR">
                <a:latin typeface="Times New Roman" pitchFamily="18" charset="0"/>
                <a:cs typeface="Mitra" pitchFamily="2" charset="-78"/>
              </a:rPr>
              <a:t>    -  رشد قابل توجهي در طي سه سال داشته باشند( سالانه يك ميليون يورو فروش و ده نيروي كار )</a:t>
            </a:r>
          </a:p>
          <a:p>
            <a:pPr>
              <a:buFontTx/>
              <a:buNone/>
            </a:pPr>
            <a:r>
              <a:rPr lang="fa-IR">
                <a:latin typeface="Times New Roman" pitchFamily="18" charset="0"/>
                <a:cs typeface="Mitra" pitchFamily="2" charset="-78"/>
              </a:rPr>
              <a:t>    -  داراي يك گروه مديريتي با تجربه و مركب از متخصصين فني و تجاري سازي باشند.  </a:t>
            </a:r>
          </a:p>
          <a:p>
            <a:endParaRPr lang="en-US" sz="2800">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96258"/>
                                        </p:tgtEl>
                                        <p:attrNameLst>
                                          <p:attrName>style.visibility</p:attrName>
                                        </p:attrNameLst>
                                      </p:cBhvr>
                                      <p:to>
                                        <p:strVal val="visible"/>
                                      </p:to>
                                    </p:set>
                                    <p:anim calcmode="lin" valueType="num">
                                      <p:cBhvr additive="base">
                                        <p:cTn id="7" dur="800" fill="hold">
                                          <p:stCondLst>
                                            <p:cond delay="0"/>
                                          </p:stCondLst>
                                        </p:cTn>
                                        <p:tgtEl>
                                          <p:spTgt spid="9625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9625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96259">
                                            <p:txEl>
                                              <p:pRg st="0" end="0"/>
                                            </p:txEl>
                                          </p:spTgt>
                                        </p:tgtEl>
                                        <p:attrNameLst>
                                          <p:attrName>style.visibility</p:attrName>
                                        </p:attrNameLst>
                                      </p:cBhvr>
                                      <p:to>
                                        <p:strVal val="visible"/>
                                      </p:to>
                                    </p:set>
                                    <p:animEffect transition="in" filter="fade">
                                      <p:cBhvr>
                                        <p:cTn id="13" dur="1000"/>
                                        <p:tgtEl>
                                          <p:spTgt spid="96259">
                                            <p:txEl>
                                              <p:pRg st="0" end="0"/>
                                            </p:txEl>
                                          </p:spTgt>
                                        </p:tgtEl>
                                      </p:cBhvr>
                                    </p:animEffect>
                                    <p:anim calcmode="lin" valueType="num">
                                      <p:cBhvr>
                                        <p:cTn id="14" dur="1000" fill="hold"/>
                                        <p:tgtEl>
                                          <p:spTgt spid="9625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962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96259">
                                            <p:txEl>
                                              <p:pRg st="1" end="1"/>
                                            </p:txEl>
                                          </p:spTgt>
                                        </p:tgtEl>
                                        <p:attrNameLst>
                                          <p:attrName>style.visibility</p:attrName>
                                        </p:attrNameLst>
                                      </p:cBhvr>
                                      <p:to>
                                        <p:strVal val="visible"/>
                                      </p:to>
                                    </p:set>
                                    <p:animEffect transition="in" filter="fade">
                                      <p:cBhvr>
                                        <p:cTn id="20" dur="1000"/>
                                        <p:tgtEl>
                                          <p:spTgt spid="96259">
                                            <p:txEl>
                                              <p:pRg st="1" end="1"/>
                                            </p:txEl>
                                          </p:spTgt>
                                        </p:tgtEl>
                                      </p:cBhvr>
                                    </p:animEffect>
                                    <p:anim calcmode="lin" valueType="num">
                                      <p:cBhvr>
                                        <p:cTn id="21" dur="1000" fill="hold"/>
                                        <p:tgtEl>
                                          <p:spTgt spid="96259">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962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96259">
                                            <p:txEl>
                                              <p:pRg st="2" end="2"/>
                                            </p:txEl>
                                          </p:spTgt>
                                        </p:tgtEl>
                                        <p:attrNameLst>
                                          <p:attrName>style.visibility</p:attrName>
                                        </p:attrNameLst>
                                      </p:cBhvr>
                                      <p:to>
                                        <p:strVal val="visible"/>
                                      </p:to>
                                    </p:set>
                                    <p:animEffect transition="in" filter="fade">
                                      <p:cBhvr>
                                        <p:cTn id="27" dur="1000"/>
                                        <p:tgtEl>
                                          <p:spTgt spid="96259">
                                            <p:txEl>
                                              <p:pRg st="2" end="2"/>
                                            </p:txEl>
                                          </p:spTgt>
                                        </p:tgtEl>
                                      </p:cBhvr>
                                    </p:animEffect>
                                    <p:anim calcmode="lin" valueType="num">
                                      <p:cBhvr>
                                        <p:cTn id="28" dur="1000" fill="hold"/>
                                        <p:tgtEl>
                                          <p:spTgt spid="96259">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962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96259">
                                            <p:txEl>
                                              <p:pRg st="3" end="3"/>
                                            </p:txEl>
                                          </p:spTgt>
                                        </p:tgtEl>
                                        <p:attrNameLst>
                                          <p:attrName>style.visibility</p:attrName>
                                        </p:attrNameLst>
                                      </p:cBhvr>
                                      <p:to>
                                        <p:strVal val="visible"/>
                                      </p:to>
                                    </p:set>
                                    <p:animEffect transition="in" filter="fade">
                                      <p:cBhvr>
                                        <p:cTn id="34" dur="1000"/>
                                        <p:tgtEl>
                                          <p:spTgt spid="96259">
                                            <p:txEl>
                                              <p:pRg st="3" end="3"/>
                                            </p:txEl>
                                          </p:spTgt>
                                        </p:tgtEl>
                                      </p:cBhvr>
                                    </p:animEffect>
                                    <p:anim calcmode="lin" valueType="num">
                                      <p:cBhvr>
                                        <p:cTn id="35" dur="1000" fill="hold"/>
                                        <p:tgtEl>
                                          <p:spTgt spid="96259">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962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54274" name="Rectangle 2"/>
          <p:cNvSpPr>
            <a:spLocks noGrp="1" noChangeArrowheads="1"/>
          </p:cNvSpPr>
          <p:nvPr>
            <p:ph type="title"/>
          </p:nvPr>
        </p:nvSpPr>
        <p:spPr>
          <a:xfrm>
            <a:off x="533400" y="228600"/>
            <a:ext cx="7772400" cy="1143000"/>
          </a:xfrm>
        </p:spPr>
        <p:txBody>
          <a:bodyPr/>
          <a:lstStyle/>
          <a:p>
            <a:r>
              <a:rPr lang="en-US">
                <a:solidFill>
                  <a:srgbClr val="BB4925"/>
                </a:solidFill>
                <a:cs typeface="Mitra" pitchFamily="2" charset="-78"/>
              </a:rPr>
              <a:t>Enterprise Ireland</a:t>
            </a:r>
          </a:p>
        </p:txBody>
      </p:sp>
      <p:sp>
        <p:nvSpPr>
          <p:cNvPr id="54275" name="Rectangle 3"/>
          <p:cNvSpPr>
            <a:spLocks noGrp="1" noChangeArrowheads="1"/>
          </p:cNvSpPr>
          <p:nvPr>
            <p:ph type="body" idx="1"/>
          </p:nvPr>
        </p:nvSpPr>
        <p:spPr>
          <a:xfrm>
            <a:off x="0" y="1341438"/>
            <a:ext cx="9144000" cy="4784725"/>
          </a:xfrm>
        </p:spPr>
        <p:txBody>
          <a:bodyPr/>
          <a:lstStyle/>
          <a:p>
            <a:r>
              <a:rPr lang="fa-IR" sz="3000">
                <a:solidFill>
                  <a:srgbClr val="000099"/>
                </a:solidFill>
                <a:latin typeface="Times New Roman" pitchFamily="18" charset="0"/>
                <a:cs typeface="Mitra" pitchFamily="2" charset="-78"/>
              </a:rPr>
              <a:t>خدماتي كه براي مشتريان ارائه ميدهد:</a:t>
            </a:r>
          </a:p>
          <a:p>
            <a:pPr>
              <a:buFontTx/>
              <a:buNone/>
            </a:pPr>
            <a:r>
              <a:rPr lang="fa-IR">
                <a:latin typeface="Times New Roman" pitchFamily="18" charset="0"/>
                <a:cs typeface="Mitra" pitchFamily="2" charset="-78"/>
              </a:rPr>
              <a:t>   -  استراتژي ورود به بازار</a:t>
            </a:r>
          </a:p>
          <a:p>
            <a:pPr>
              <a:buFontTx/>
              <a:buNone/>
            </a:pPr>
            <a:r>
              <a:rPr lang="fa-IR">
                <a:latin typeface="Times New Roman" pitchFamily="18" charset="0"/>
                <a:cs typeface="Mitra" pitchFamily="2" charset="-78"/>
              </a:rPr>
              <a:t>   -  بررسي بازارهاي جهاني و ارائه اطلاعات رقيبان</a:t>
            </a:r>
          </a:p>
          <a:p>
            <a:pPr>
              <a:buFontTx/>
              <a:buNone/>
            </a:pPr>
            <a:r>
              <a:rPr lang="fa-IR">
                <a:latin typeface="Times New Roman" pitchFamily="18" charset="0"/>
                <a:cs typeface="Mitra" pitchFamily="2" charset="-78"/>
              </a:rPr>
              <a:t>   -  نشان دادن فرصت ها</a:t>
            </a:r>
          </a:p>
          <a:p>
            <a:pPr>
              <a:buFontTx/>
              <a:buNone/>
            </a:pPr>
            <a:r>
              <a:rPr lang="fa-IR">
                <a:latin typeface="Times New Roman" pitchFamily="18" charset="0"/>
                <a:cs typeface="Mitra" pitchFamily="2" charset="-78"/>
              </a:rPr>
              <a:t>   -  بر عهده گرفتن </a:t>
            </a:r>
            <a:r>
              <a:rPr lang="en-US">
                <a:latin typeface="Times New Roman" pitchFamily="18" charset="0"/>
                <a:cs typeface="Mitra" pitchFamily="2" charset="-78"/>
              </a:rPr>
              <a:t>Benchmarking </a:t>
            </a:r>
            <a:r>
              <a:rPr lang="fa-IR">
                <a:latin typeface="Times New Roman" pitchFamily="18" charset="0"/>
                <a:cs typeface="Mitra" pitchFamily="2" charset="-78"/>
              </a:rPr>
              <a:t> محصولات</a:t>
            </a:r>
          </a:p>
          <a:p>
            <a:pPr>
              <a:buFontTx/>
              <a:buNone/>
            </a:pPr>
            <a:r>
              <a:rPr lang="fa-IR">
                <a:latin typeface="Times New Roman" pitchFamily="18" charset="0"/>
                <a:cs typeface="Mitra" pitchFamily="2" charset="-78"/>
              </a:rPr>
              <a:t>   -  ارائه كمك در يافتن موسساتي در جهت تامين منابع توليد و پخش محصولات در بازارهاي هدف.</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800" fill="hold">
                                          <p:stCondLst>
                                            <p:cond delay="0"/>
                                          </p:stCondLst>
                                        </p:cTn>
                                        <p:tgtEl>
                                          <p:spTgt spid="54274"/>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5427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4275">
                                            <p:txEl>
                                              <p:pRg st="0" end="0"/>
                                            </p:txEl>
                                          </p:spTgt>
                                        </p:tgtEl>
                                        <p:attrNameLst>
                                          <p:attrName>style.visibility</p:attrName>
                                        </p:attrNameLst>
                                      </p:cBhvr>
                                      <p:to>
                                        <p:strVal val="visible"/>
                                      </p:to>
                                    </p:set>
                                    <p:animEffect transition="in" filter="fade">
                                      <p:cBhvr>
                                        <p:cTn id="13" dur="1000"/>
                                        <p:tgtEl>
                                          <p:spTgt spid="54275">
                                            <p:txEl>
                                              <p:pRg st="0" end="0"/>
                                            </p:txEl>
                                          </p:spTgt>
                                        </p:tgtEl>
                                      </p:cBhvr>
                                    </p:animEffect>
                                    <p:anim calcmode="lin" valueType="num">
                                      <p:cBhvr>
                                        <p:cTn id="14" dur="1000" fill="hold"/>
                                        <p:tgtEl>
                                          <p:spTgt spid="54275">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542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54275">
                                            <p:txEl>
                                              <p:pRg st="1" end="1"/>
                                            </p:txEl>
                                          </p:spTgt>
                                        </p:tgtEl>
                                        <p:attrNameLst>
                                          <p:attrName>style.visibility</p:attrName>
                                        </p:attrNameLst>
                                      </p:cBhvr>
                                      <p:to>
                                        <p:strVal val="visible"/>
                                      </p:to>
                                    </p:set>
                                    <p:animEffect transition="in" filter="fade">
                                      <p:cBhvr>
                                        <p:cTn id="20" dur="1000"/>
                                        <p:tgtEl>
                                          <p:spTgt spid="54275">
                                            <p:txEl>
                                              <p:pRg st="1" end="1"/>
                                            </p:txEl>
                                          </p:spTgt>
                                        </p:tgtEl>
                                      </p:cBhvr>
                                    </p:animEffect>
                                    <p:anim calcmode="lin" valueType="num">
                                      <p:cBhvr>
                                        <p:cTn id="21" dur="1000" fill="hold"/>
                                        <p:tgtEl>
                                          <p:spTgt spid="54275">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542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54275">
                                            <p:txEl>
                                              <p:pRg st="2" end="2"/>
                                            </p:txEl>
                                          </p:spTgt>
                                        </p:tgtEl>
                                        <p:attrNameLst>
                                          <p:attrName>style.visibility</p:attrName>
                                        </p:attrNameLst>
                                      </p:cBhvr>
                                      <p:to>
                                        <p:strVal val="visible"/>
                                      </p:to>
                                    </p:set>
                                    <p:animEffect transition="in" filter="fade">
                                      <p:cBhvr>
                                        <p:cTn id="27" dur="1000"/>
                                        <p:tgtEl>
                                          <p:spTgt spid="54275">
                                            <p:txEl>
                                              <p:pRg st="2" end="2"/>
                                            </p:txEl>
                                          </p:spTgt>
                                        </p:tgtEl>
                                      </p:cBhvr>
                                    </p:animEffect>
                                    <p:anim calcmode="lin" valueType="num">
                                      <p:cBhvr>
                                        <p:cTn id="28" dur="1000" fill="hold"/>
                                        <p:tgtEl>
                                          <p:spTgt spid="54275">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542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54275">
                                            <p:txEl>
                                              <p:pRg st="3" end="3"/>
                                            </p:txEl>
                                          </p:spTgt>
                                        </p:tgtEl>
                                        <p:attrNameLst>
                                          <p:attrName>style.visibility</p:attrName>
                                        </p:attrNameLst>
                                      </p:cBhvr>
                                      <p:to>
                                        <p:strVal val="visible"/>
                                      </p:to>
                                    </p:set>
                                    <p:animEffect transition="in" filter="fade">
                                      <p:cBhvr>
                                        <p:cTn id="34" dur="1000"/>
                                        <p:tgtEl>
                                          <p:spTgt spid="54275">
                                            <p:txEl>
                                              <p:pRg st="3" end="3"/>
                                            </p:txEl>
                                          </p:spTgt>
                                        </p:tgtEl>
                                      </p:cBhvr>
                                    </p:animEffect>
                                    <p:anim calcmode="lin" valueType="num">
                                      <p:cBhvr>
                                        <p:cTn id="35" dur="1000" fill="hold"/>
                                        <p:tgtEl>
                                          <p:spTgt spid="54275">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542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54275">
                                            <p:txEl>
                                              <p:pRg st="4" end="4"/>
                                            </p:txEl>
                                          </p:spTgt>
                                        </p:tgtEl>
                                        <p:attrNameLst>
                                          <p:attrName>style.visibility</p:attrName>
                                        </p:attrNameLst>
                                      </p:cBhvr>
                                      <p:to>
                                        <p:strVal val="visible"/>
                                      </p:to>
                                    </p:set>
                                    <p:animEffect transition="in" filter="fade">
                                      <p:cBhvr>
                                        <p:cTn id="41" dur="1000"/>
                                        <p:tgtEl>
                                          <p:spTgt spid="54275">
                                            <p:txEl>
                                              <p:pRg st="4" end="4"/>
                                            </p:txEl>
                                          </p:spTgt>
                                        </p:tgtEl>
                                      </p:cBhvr>
                                    </p:animEffect>
                                    <p:anim calcmode="lin" valueType="num">
                                      <p:cBhvr>
                                        <p:cTn id="42" dur="1000" fill="hold"/>
                                        <p:tgtEl>
                                          <p:spTgt spid="54275">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542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54275">
                                            <p:txEl>
                                              <p:pRg st="5" end="5"/>
                                            </p:txEl>
                                          </p:spTgt>
                                        </p:tgtEl>
                                        <p:attrNameLst>
                                          <p:attrName>style.visibility</p:attrName>
                                        </p:attrNameLst>
                                      </p:cBhvr>
                                      <p:to>
                                        <p:strVal val="visible"/>
                                      </p:to>
                                    </p:set>
                                    <p:animEffect transition="in" filter="fade">
                                      <p:cBhvr>
                                        <p:cTn id="48" dur="1000"/>
                                        <p:tgtEl>
                                          <p:spTgt spid="54275">
                                            <p:txEl>
                                              <p:pRg st="5" end="5"/>
                                            </p:txEl>
                                          </p:spTgt>
                                        </p:tgtEl>
                                      </p:cBhvr>
                                    </p:animEffect>
                                    <p:anim calcmode="lin" valueType="num">
                                      <p:cBhvr>
                                        <p:cTn id="49" dur="1000" fill="hold"/>
                                        <p:tgtEl>
                                          <p:spTgt spid="54275">
                                            <p:txEl>
                                              <p:pRg st="5" end="5"/>
                                            </p:txEl>
                                          </p:spTgt>
                                        </p:tgtEl>
                                        <p:attrNameLst>
                                          <p:attrName>ppt_x</p:attrName>
                                        </p:attrNameLst>
                                      </p:cBhvr>
                                      <p:tavLst>
                                        <p:tav tm="0">
                                          <p:val>
                                            <p:strVal val="#ppt_x-.1"/>
                                          </p:val>
                                        </p:tav>
                                        <p:tav tm="100000">
                                          <p:val>
                                            <p:strVal val="#ppt_x"/>
                                          </p:val>
                                        </p:tav>
                                      </p:tavLst>
                                    </p:anim>
                                    <p:anim calcmode="lin" valueType="num">
                                      <p:cBhvr>
                                        <p:cTn id="50" dur="1000" fill="hold"/>
                                        <p:tgtEl>
                                          <p:spTgt spid="542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98306" name="Rectangle 2"/>
          <p:cNvSpPr>
            <a:spLocks noGrp="1" noChangeArrowheads="1"/>
          </p:cNvSpPr>
          <p:nvPr>
            <p:ph type="title"/>
          </p:nvPr>
        </p:nvSpPr>
        <p:spPr/>
        <p:txBody>
          <a:bodyPr/>
          <a:lstStyle/>
          <a:p>
            <a:endParaRPr lang="en-US">
              <a:cs typeface="Mitra" pitchFamily="2" charset="-78"/>
            </a:endParaRPr>
          </a:p>
        </p:txBody>
      </p:sp>
      <p:graphicFrame>
        <p:nvGraphicFramePr>
          <p:cNvPr id="98308" name="Object 4"/>
          <p:cNvGraphicFramePr>
            <a:graphicFrameLocks noChangeAspect="1"/>
          </p:cNvGraphicFramePr>
          <p:nvPr>
            <p:ph type="body" idx="1"/>
          </p:nvPr>
        </p:nvGraphicFramePr>
        <p:xfrm>
          <a:off x="0" y="-381000"/>
          <a:ext cx="9144000" cy="6872288"/>
        </p:xfrm>
        <a:graphic>
          <a:graphicData uri="http://schemas.openxmlformats.org/presentationml/2006/ole">
            <p:oleObj spid="_x0000_s98308" name="Bitmap Image" r:id="rId3" imgW="8209524" imgH="6542857" progId="Paint.Picture">
              <p:embed/>
            </p:oleObj>
          </a:graphicData>
        </a:graphic>
      </p:graphicFrame>
      <p:sp>
        <p:nvSpPr>
          <p:cNvPr id="98309" name="Text Box 5"/>
          <p:cNvSpPr txBox="1">
            <a:spLocks noChangeArrowheads="1"/>
          </p:cNvSpPr>
          <p:nvPr/>
        </p:nvSpPr>
        <p:spPr bwMode="auto">
          <a:xfrm>
            <a:off x="152400" y="6019800"/>
            <a:ext cx="8763000" cy="641350"/>
          </a:xfrm>
          <a:prstGeom prst="rect">
            <a:avLst/>
          </a:prstGeom>
          <a:solidFill>
            <a:srgbClr val="FFFFFF"/>
          </a:solidFill>
          <a:ln w="9525">
            <a:noFill/>
            <a:miter lim="800000"/>
            <a:headEnd/>
            <a:tailEnd/>
          </a:ln>
          <a:effectLst/>
        </p:spPr>
        <p:txBody>
          <a:bodyPr>
            <a:spAutoFit/>
          </a:bodyPr>
          <a:lstStyle/>
          <a:p>
            <a:pPr algn="ctr">
              <a:spcBef>
                <a:spcPct val="50000"/>
              </a:spcBef>
            </a:pPr>
            <a:r>
              <a:rPr lang="fa-IR" sz="3600" b="1">
                <a:solidFill>
                  <a:schemeClr val="tx2"/>
                </a:solidFill>
                <a:cs typeface="Mitra" pitchFamily="2" charset="-78"/>
              </a:rPr>
              <a:t>تعر</a:t>
            </a:r>
            <a:r>
              <a:rPr lang="ar-SA" sz="3600" b="1">
                <a:solidFill>
                  <a:schemeClr val="tx2"/>
                </a:solidFill>
                <a:cs typeface="Mitra" pitchFamily="2" charset="-78"/>
              </a:rPr>
              <a:t>ي</a:t>
            </a:r>
            <a:r>
              <a:rPr lang="fa-IR" sz="3600" b="1">
                <a:solidFill>
                  <a:schemeClr val="tx2"/>
                </a:solidFill>
                <a:cs typeface="Mitra" pitchFamily="2" charset="-78"/>
              </a:rPr>
              <a:t>ف و ارائه مدل</a:t>
            </a:r>
            <a:r>
              <a:rPr lang="ar-SA" sz="3600" b="1">
                <a:solidFill>
                  <a:schemeClr val="tx2"/>
                </a:solidFill>
                <a:cs typeface="Mitra" pitchFamily="2" charset="-78"/>
              </a:rPr>
              <a:t>ي</a:t>
            </a:r>
            <a:r>
              <a:rPr lang="fa-IR" sz="3600" b="1">
                <a:solidFill>
                  <a:schemeClr val="tx2"/>
                </a:solidFill>
                <a:cs typeface="Mitra" pitchFamily="2" charset="-78"/>
              </a:rPr>
              <a:t> از فضا</a:t>
            </a:r>
            <a:r>
              <a:rPr lang="ar-SA" sz="3600" b="1">
                <a:solidFill>
                  <a:schemeClr val="tx2"/>
                </a:solidFill>
                <a:cs typeface="Mitra" pitchFamily="2" charset="-78"/>
              </a:rPr>
              <a:t>ي</a:t>
            </a:r>
            <a:r>
              <a:rPr lang="fa-IR" sz="3600" b="1">
                <a:solidFill>
                  <a:schemeClr val="tx2"/>
                </a:solidFill>
                <a:cs typeface="Mitra" pitchFamily="2" charset="-78"/>
              </a:rPr>
              <a:t> رقابت</a:t>
            </a:r>
            <a:r>
              <a:rPr lang="ar-SA" sz="3600" b="1">
                <a:solidFill>
                  <a:schemeClr val="tx2"/>
                </a:solidFill>
                <a:cs typeface="Mitra" pitchFamily="2" charset="-78"/>
              </a:rPr>
              <a:t>ي</a:t>
            </a:r>
            <a:r>
              <a:rPr lang="fa-IR" sz="3600" b="1">
                <a:solidFill>
                  <a:schemeClr val="tx2"/>
                </a:solidFill>
                <a:cs typeface="Mitra" pitchFamily="2" charset="-78"/>
              </a:rPr>
              <a:t> فناور</a:t>
            </a:r>
            <a:r>
              <a:rPr lang="ar-SA" sz="3600" b="1">
                <a:solidFill>
                  <a:schemeClr val="tx2"/>
                </a:solidFill>
                <a:cs typeface="Mitra" pitchFamily="2" charset="-78"/>
              </a:rPr>
              <a:t>ي</a:t>
            </a:r>
            <a:r>
              <a:rPr lang="fa-IR" sz="3600" b="1">
                <a:solidFill>
                  <a:schemeClr val="tx2"/>
                </a:solidFill>
                <a:cs typeface="Mitra" pitchFamily="2" charset="-78"/>
              </a:rPr>
              <a:t>ها</a:t>
            </a:r>
            <a:r>
              <a:rPr lang="ar-SA" sz="3600" b="1">
                <a:solidFill>
                  <a:schemeClr val="tx2"/>
                </a:solidFill>
                <a:cs typeface="Mitra" pitchFamily="2" charset="-78"/>
              </a:rPr>
              <a:t>ي</a:t>
            </a:r>
            <a:r>
              <a:rPr lang="fa-IR" sz="3600" b="1">
                <a:solidFill>
                  <a:schemeClr val="tx2"/>
                </a:solidFill>
                <a:cs typeface="Mitra" pitchFamily="2" charset="-78"/>
              </a:rPr>
              <a:t> برتر</a:t>
            </a:r>
            <a:endParaRPr lang="en-US" sz="3600" b="1">
              <a:solidFill>
                <a:schemeClr val="tx2"/>
              </a:solidFill>
              <a:cs typeface="Mitra"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55298" name="Rectangle 2"/>
          <p:cNvSpPr>
            <a:spLocks noGrp="1" noChangeArrowheads="1"/>
          </p:cNvSpPr>
          <p:nvPr>
            <p:ph type="title"/>
          </p:nvPr>
        </p:nvSpPr>
        <p:spPr>
          <a:xfrm>
            <a:off x="228600" y="228600"/>
            <a:ext cx="8534400" cy="1143000"/>
          </a:xfrm>
        </p:spPr>
        <p:txBody>
          <a:bodyPr/>
          <a:lstStyle/>
          <a:p>
            <a:r>
              <a:rPr lang="en-US">
                <a:solidFill>
                  <a:srgbClr val="BB4925"/>
                </a:solidFill>
                <a:cs typeface="Mitra" pitchFamily="2" charset="-78"/>
              </a:rPr>
              <a:t>Ireland Industrial Development Agency (IDA)</a:t>
            </a:r>
          </a:p>
        </p:txBody>
      </p:sp>
      <p:sp>
        <p:nvSpPr>
          <p:cNvPr id="55299" name="Rectangle 3"/>
          <p:cNvSpPr>
            <a:spLocks noGrp="1" noChangeArrowheads="1"/>
          </p:cNvSpPr>
          <p:nvPr>
            <p:ph type="body" idx="1"/>
          </p:nvPr>
        </p:nvSpPr>
        <p:spPr>
          <a:xfrm>
            <a:off x="0" y="1981200"/>
            <a:ext cx="8991600" cy="4267200"/>
          </a:xfrm>
        </p:spPr>
        <p:txBody>
          <a:bodyPr/>
          <a:lstStyle/>
          <a:p>
            <a:r>
              <a:rPr lang="fa-IR">
                <a:latin typeface="Times New Roman" pitchFamily="18" charset="0"/>
                <a:cs typeface="Mitra" pitchFamily="2" charset="-78"/>
              </a:rPr>
              <a:t>سازماني دولتي است كه مسئوليت جذب سرمايه گذاري خارجي و بهبود وضعيت بنگاه هاي خارجي در ايرلند را بر عهده دارد.</a:t>
            </a:r>
          </a:p>
          <a:p>
            <a:pPr>
              <a:buFontTx/>
              <a:buNone/>
            </a:pPr>
            <a:endParaRPr lang="fa-IR">
              <a:latin typeface="Times New Roman" pitchFamily="18" charset="0"/>
              <a:cs typeface="Mitra" pitchFamily="2" charset="-78"/>
            </a:endParaRPr>
          </a:p>
          <a:p>
            <a:r>
              <a:rPr lang="fa-IR">
                <a:latin typeface="Times New Roman" pitchFamily="18" charset="0"/>
                <a:cs typeface="Mitra" pitchFamily="2" charset="-78"/>
              </a:rPr>
              <a:t> شعبه هاي داخلي </a:t>
            </a:r>
            <a:r>
              <a:rPr lang="en-US">
                <a:latin typeface="Times New Roman" pitchFamily="18" charset="0"/>
                <a:cs typeface="Mitra" pitchFamily="2" charset="-78"/>
              </a:rPr>
              <a:t>IDA </a:t>
            </a:r>
            <a:r>
              <a:rPr lang="fa-IR">
                <a:latin typeface="Times New Roman" pitchFamily="18" charset="0"/>
                <a:cs typeface="Mitra" pitchFamily="2" charset="-78"/>
              </a:rPr>
              <a:t> در سراسر ايرلند وظيفه كسب اطلاعات در مورد توانايي ها و نيازهاي بنگاه هاي داخلي را برعهده دارند و شعبات خارجي آن وظيفه جمع آوري اطلاعات و تلاش براي برقراري بهترين شبكه ممكن با بنگاه هاي هدف گيري شده را بر عهده دارند.</a:t>
            </a:r>
            <a:endParaRPr lang="en-US">
              <a:latin typeface="Times New Roman" pitchFamily="18" charset="0"/>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800" fill="hold">
                                          <p:stCondLst>
                                            <p:cond delay="0"/>
                                          </p:stCondLst>
                                        </p:cTn>
                                        <p:tgtEl>
                                          <p:spTgt spid="5529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5529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5299">
                                            <p:txEl>
                                              <p:pRg st="0" end="0"/>
                                            </p:txEl>
                                          </p:spTgt>
                                        </p:tgtEl>
                                        <p:attrNameLst>
                                          <p:attrName>style.visibility</p:attrName>
                                        </p:attrNameLst>
                                      </p:cBhvr>
                                      <p:to>
                                        <p:strVal val="visible"/>
                                      </p:to>
                                    </p:set>
                                    <p:animEffect transition="in" filter="fade">
                                      <p:cBhvr>
                                        <p:cTn id="13" dur="1000"/>
                                        <p:tgtEl>
                                          <p:spTgt spid="55299">
                                            <p:txEl>
                                              <p:pRg st="0" end="0"/>
                                            </p:txEl>
                                          </p:spTgt>
                                        </p:tgtEl>
                                      </p:cBhvr>
                                    </p:animEffect>
                                    <p:anim calcmode="lin" valueType="num">
                                      <p:cBhvr>
                                        <p:cTn id="14" dur="1000" fill="hold"/>
                                        <p:tgtEl>
                                          <p:spTgt spid="5529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55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fade">
                                      <p:cBhvr>
                                        <p:cTn id="20" dur="1000"/>
                                        <p:tgtEl>
                                          <p:spTgt spid="55299">
                                            <p:txEl>
                                              <p:pRg st="2" end="2"/>
                                            </p:txEl>
                                          </p:spTgt>
                                        </p:tgtEl>
                                      </p:cBhvr>
                                    </p:animEffect>
                                    <p:anim calcmode="lin" valueType="num">
                                      <p:cBhvr>
                                        <p:cTn id="21" dur="1000" fill="hold"/>
                                        <p:tgtEl>
                                          <p:spTgt spid="55299">
                                            <p:txEl>
                                              <p:pRg st="2" end="2"/>
                                            </p:txEl>
                                          </p:spTgt>
                                        </p:tgtEl>
                                        <p:attrNameLst>
                                          <p:attrName>ppt_x</p:attrName>
                                        </p:attrNameLst>
                                      </p:cBhvr>
                                      <p:tavLst>
                                        <p:tav tm="0">
                                          <p:val>
                                            <p:strVal val="#ppt_x-.1"/>
                                          </p:val>
                                        </p:tav>
                                        <p:tav tm="100000">
                                          <p:val>
                                            <p:strVal val="#ppt_x"/>
                                          </p:val>
                                        </p:tav>
                                      </p:tavLst>
                                    </p:anim>
                                    <p:anim calcmode="lin" valueType="num">
                                      <p:cBhvr>
                                        <p:cTn id="22" dur="1000" fill="hold"/>
                                        <p:tgtEl>
                                          <p:spTgt spid="552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56322" name="Rectangle 2"/>
          <p:cNvSpPr>
            <a:spLocks noGrp="1" noChangeArrowheads="1"/>
          </p:cNvSpPr>
          <p:nvPr>
            <p:ph type="title"/>
          </p:nvPr>
        </p:nvSpPr>
        <p:spPr>
          <a:xfrm>
            <a:off x="457200" y="228600"/>
            <a:ext cx="8305800" cy="1143000"/>
          </a:xfrm>
        </p:spPr>
        <p:txBody>
          <a:bodyPr/>
          <a:lstStyle/>
          <a:p>
            <a:r>
              <a:rPr lang="en-US">
                <a:solidFill>
                  <a:srgbClr val="BB4925"/>
                </a:solidFill>
                <a:cs typeface="Mitra" pitchFamily="2" charset="-78"/>
              </a:rPr>
              <a:t>Ireland Industrial Development Agency (IDA)</a:t>
            </a:r>
          </a:p>
        </p:txBody>
      </p:sp>
      <p:sp>
        <p:nvSpPr>
          <p:cNvPr id="56323" name="Rectangle 3"/>
          <p:cNvSpPr>
            <a:spLocks noGrp="1" noChangeArrowheads="1"/>
          </p:cNvSpPr>
          <p:nvPr>
            <p:ph type="body" idx="1"/>
          </p:nvPr>
        </p:nvSpPr>
        <p:spPr>
          <a:xfrm>
            <a:off x="0" y="1412875"/>
            <a:ext cx="9144000" cy="5445125"/>
          </a:xfrm>
        </p:spPr>
        <p:txBody>
          <a:bodyPr/>
          <a:lstStyle/>
          <a:p>
            <a:r>
              <a:rPr lang="fa-IR" sz="3000">
                <a:solidFill>
                  <a:srgbClr val="000099"/>
                </a:solidFill>
                <a:latin typeface="Times New Roman" pitchFamily="18" charset="0"/>
                <a:cs typeface="Mitra" pitchFamily="2" charset="-78"/>
              </a:rPr>
              <a:t>نحوه جذب سرمايه</a:t>
            </a:r>
          </a:p>
          <a:p>
            <a:pPr>
              <a:buFontTx/>
              <a:buNone/>
            </a:pPr>
            <a:r>
              <a:rPr lang="fa-IR" sz="2800">
                <a:latin typeface="Times New Roman" pitchFamily="18" charset="0"/>
                <a:cs typeface="Mitra" pitchFamily="2" charset="-78"/>
              </a:rPr>
              <a:t>   -  تمركز بر بخش هاي تجاري منطبق با نيازهاي بازار و با قابلِت رقابت موفقيت آميز از ايرلند با بازارهاي جهاني</a:t>
            </a:r>
          </a:p>
          <a:p>
            <a:pPr>
              <a:buFontTx/>
              <a:buNone/>
            </a:pPr>
            <a:r>
              <a:rPr lang="fa-IR" sz="2800">
                <a:latin typeface="Times New Roman" pitchFamily="18" charset="0"/>
                <a:cs typeface="Mitra" pitchFamily="2" charset="-78"/>
              </a:rPr>
              <a:t>   -  برقراري ارتباط ميان بخش هاي تجاري جهاني و مراكز دانشگاهي و تحقيقاتي ايرلند، براي ايجاد اطمينان در جهت وجود توانايي ها و مهارت هاي تحقيقاتي در اين كشور.</a:t>
            </a:r>
          </a:p>
          <a:p>
            <a:pPr>
              <a:buFontTx/>
              <a:buNone/>
            </a:pPr>
            <a:r>
              <a:rPr lang="fa-IR" sz="2800">
                <a:latin typeface="Times New Roman" pitchFamily="18" charset="0"/>
                <a:cs typeface="Mitra" pitchFamily="2" charset="-78"/>
              </a:rPr>
              <a:t>   -  ساختن يك خوشه جهاني از فعاليت هاي دانش بنيان</a:t>
            </a:r>
          </a:p>
          <a:p>
            <a:pPr>
              <a:buFontTx/>
              <a:buNone/>
            </a:pPr>
            <a:r>
              <a:rPr lang="fa-IR" sz="2800">
                <a:latin typeface="Times New Roman" pitchFamily="18" charset="0"/>
                <a:cs typeface="Mitra" pitchFamily="2" charset="-78"/>
              </a:rPr>
              <a:t>   </a:t>
            </a:r>
            <a:endParaRPr lang="en-US" sz="2800">
              <a:latin typeface="Times New Roman" pitchFamily="18" charset="0"/>
              <a:cs typeface="Mitra" pitchFamily="2" charset="-78"/>
            </a:endParaRPr>
          </a:p>
          <a:p>
            <a:endParaRPr lang="en-US" sz="2800">
              <a:latin typeface="Times New Roman" pitchFamily="18" charset="0"/>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56322"/>
                                        </p:tgtEl>
                                        <p:attrNameLst>
                                          <p:attrName>style.visibility</p:attrName>
                                        </p:attrNameLst>
                                      </p:cBhvr>
                                      <p:to>
                                        <p:strVal val="visible"/>
                                      </p:to>
                                    </p:set>
                                    <p:anim calcmode="lin" valueType="num">
                                      <p:cBhvr additive="base">
                                        <p:cTn id="7" dur="800" fill="hold">
                                          <p:stCondLst>
                                            <p:cond delay="0"/>
                                          </p:stCondLst>
                                        </p:cTn>
                                        <p:tgtEl>
                                          <p:spTgt spid="56322"/>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563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6323">
                                            <p:txEl>
                                              <p:pRg st="0" end="0"/>
                                            </p:txEl>
                                          </p:spTgt>
                                        </p:tgtEl>
                                        <p:attrNameLst>
                                          <p:attrName>style.visibility</p:attrName>
                                        </p:attrNameLst>
                                      </p:cBhvr>
                                      <p:to>
                                        <p:strVal val="visible"/>
                                      </p:to>
                                    </p:set>
                                    <p:animEffect transition="in" filter="fade">
                                      <p:cBhvr>
                                        <p:cTn id="13" dur="1000"/>
                                        <p:tgtEl>
                                          <p:spTgt spid="56323">
                                            <p:txEl>
                                              <p:pRg st="0" end="0"/>
                                            </p:txEl>
                                          </p:spTgt>
                                        </p:tgtEl>
                                      </p:cBhvr>
                                    </p:animEffect>
                                    <p:anim calcmode="lin" valueType="num">
                                      <p:cBhvr>
                                        <p:cTn id="14" dur="1000" fill="hold"/>
                                        <p:tgtEl>
                                          <p:spTgt spid="5632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56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56323">
                                            <p:txEl>
                                              <p:pRg st="1" end="1"/>
                                            </p:txEl>
                                          </p:spTgt>
                                        </p:tgtEl>
                                        <p:attrNameLst>
                                          <p:attrName>style.visibility</p:attrName>
                                        </p:attrNameLst>
                                      </p:cBhvr>
                                      <p:to>
                                        <p:strVal val="visible"/>
                                      </p:to>
                                    </p:set>
                                    <p:animEffect transition="in" filter="fade">
                                      <p:cBhvr>
                                        <p:cTn id="20" dur="1000"/>
                                        <p:tgtEl>
                                          <p:spTgt spid="56323">
                                            <p:txEl>
                                              <p:pRg st="1" end="1"/>
                                            </p:txEl>
                                          </p:spTgt>
                                        </p:tgtEl>
                                      </p:cBhvr>
                                    </p:animEffect>
                                    <p:anim calcmode="lin" valueType="num">
                                      <p:cBhvr>
                                        <p:cTn id="21" dur="1000" fill="hold"/>
                                        <p:tgtEl>
                                          <p:spTgt spid="56323">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563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56323">
                                            <p:txEl>
                                              <p:pRg st="2" end="2"/>
                                            </p:txEl>
                                          </p:spTgt>
                                        </p:tgtEl>
                                        <p:attrNameLst>
                                          <p:attrName>style.visibility</p:attrName>
                                        </p:attrNameLst>
                                      </p:cBhvr>
                                      <p:to>
                                        <p:strVal val="visible"/>
                                      </p:to>
                                    </p:set>
                                    <p:animEffect transition="in" filter="fade">
                                      <p:cBhvr>
                                        <p:cTn id="27" dur="1000"/>
                                        <p:tgtEl>
                                          <p:spTgt spid="56323">
                                            <p:txEl>
                                              <p:pRg st="2" end="2"/>
                                            </p:txEl>
                                          </p:spTgt>
                                        </p:tgtEl>
                                      </p:cBhvr>
                                    </p:animEffect>
                                    <p:anim calcmode="lin" valueType="num">
                                      <p:cBhvr>
                                        <p:cTn id="28" dur="1000" fill="hold"/>
                                        <p:tgtEl>
                                          <p:spTgt spid="56323">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563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56323">
                                            <p:txEl>
                                              <p:pRg st="3" end="3"/>
                                            </p:txEl>
                                          </p:spTgt>
                                        </p:tgtEl>
                                        <p:attrNameLst>
                                          <p:attrName>style.visibility</p:attrName>
                                        </p:attrNameLst>
                                      </p:cBhvr>
                                      <p:to>
                                        <p:strVal val="visible"/>
                                      </p:to>
                                    </p:set>
                                    <p:animEffect transition="in" filter="fade">
                                      <p:cBhvr>
                                        <p:cTn id="34" dur="1000"/>
                                        <p:tgtEl>
                                          <p:spTgt spid="56323">
                                            <p:txEl>
                                              <p:pRg st="3" end="3"/>
                                            </p:txEl>
                                          </p:spTgt>
                                        </p:tgtEl>
                                      </p:cBhvr>
                                    </p:animEffect>
                                    <p:anim calcmode="lin" valueType="num">
                                      <p:cBhvr>
                                        <p:cTn id="35" dur="1000" fill="hold"/>
                                        <p:tgtEl>
                                          <p:spTgt spid="56323">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563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56323">
                                            <p:txEl>
                                              <p:pRg st="4" end="4"/>
                                            </p:txEl>
                                          </p:spTgt>
                                        </p:tgtEl>
                                        <p:attrNameLst>
                                          <p:attrName>style.visibility</p:attrName>
                                        </p:attrNameLst>
                                      </p:cBhvr>
                                      <p:to>
                                        <p:strVal val="visible"/>
                                      </p:to>
                                    </p:set>
                                    <p:animEffect transition="in" filter="fade">
                                      <p:cBhvr>
                                        <p:cTn id="41" dur="1000"/>
                                        <p:tgtEl>
                                          <p:spTgt spid="56323">
                                            <p:txEl>
                                              <p:pRg st="4" end="4"/>
                                            </p:txEl>
                                          </p:spTgt>
                                        </p:tgtEl>
                                      </p:cBhvr>
                                    </p:animEffect>
                                    <p:anim calcmode="lin" valueType="num">
                                      <p:cBhvr>
                                        <p:cTn id="42" dur="1000" fill="hold"/>
                                        <p:tgtEl>
                                          <p:spTgt spid="56323">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563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57346" name="Rectangle 2"/>
          <p:cNvSpPr>
            <a:spLocks noGrp="1" noChangeArrowheads="1"/>
          </p:cNvSpPr>
          <p:nvPr>
            <p:ph type="title"/>
          </p:nvPr>
        </p:nvSpPr>
        <p:spPr>
          <a:xfrm>
            <a:off x="457200" y="152400"/>
            <a:ext cx="8305800" cy="1143000"/>
          </a:xfrm>
        </p:spPr>
        <p:txBody>
          <a:bodyPr/>
          <a:lstStyle/>
          <a:p>
            <a:r>
              <a:rPr lang="en-US">
                <a:solidFill>
                  <a:srgbClr val="BB4925"/>
                </a:solidFill>
                <a:cs typeface="Mitra" pitchFamily="2" charset="-78"/>
              </a:rPr>
              <a:t>Ireland Industrial Development Agency (IDA)</a:t>
            </a:r>
          </a:p>
        </p:txBody>
      </p:sp>
      <p:sp>
        <p:nvSpPr>
          <p:cNvPr id="57347" name="Rectangle 3"/>
          <p:cNvSpPr>
            <a:spLocks noGrp="1" noChangeArrowheads="1"/>
          </p:cNvSpPr>
          <p:nvPr>
            <p:ph type="body" idx="1"/>
          </p:nvPr>
        </p:nvSpPr>
        <p:spPr>
          <a:xfrm>
            <a:off x="0" y="2133600"/>
            <a:ext cx="9144000" cy="4724400"/>
          </a:xfrm>
        </p:spPr>
        <p:txBody>
          <a:bodyPr/>
          <a:lstStyle/>
          <a:p>
            <a:r>
              <a:rPr lang="fa-IR" sz="3000">
                <a:solidFill>
                  <a:srgbClr val="000099"/>
                </a:solidFill>
                <a:latin typeface="Times New Roman" pitchFamily="18" charset="0"/>
                <a:cs typeface="Mitra" pitchFamily="2" charset="-78"/>
              </a:rPr>
              <a:t>خدماتي كه </a:t>
            </a:r>
            <a:r>
              <a:rPr lang="en-US" sz="3000">
                <a:solidFill>
                  <a:srgbClr val="000099"/>
                </a:solidFill>
                <a:latin typeface="Times New Roman" pitchFamily="18" charset="0"/>
                <a:cs typeface="Mitra" pitchFamily="2" charset="-78"/>
              </a:rPr>
              <a:t>IDA</a:t>
            </a:r>
            <a:r>
              <a:rPr lang="fa-IR" sz="3000">
                <a:solidFill>
                  <a:srgbClr val="000099"/>
                </a:solidFill>
                <a:latin typeface="Times New Roman" pitchFamily="18" charset="0"/>
                <a:cs typeface="Mitra" pitchFamily="2" charset="-78"/>
              </a:rPr>
              <a:t> به مشتريانش ارائه مي دهد:</a:t>
            </a:r>
          </a:p>
          <a:p>
            <a:pPr>
              <a:buFontTx/>
              <a:buNone/>
            </a:pPr>
            <a:r>
              <a:rPr lang="fa-IR">
                <a:latin typeface="Times New Roman" pitchFamily="18" charset="0"/>
                <a:cs typeface="Mitra" pitchFamily="2" charset="-78"/>
              </a:rPr>
              <a:t>   -  ارائه اطلاعات در مورد بخش ها و مناطق مهم تجاري در سراسر ايرلند.</a:t>
            </a:r>
          </a:p>
          <a:p>
            <a:pPr>
              <a:buFontTx/>
              <a:buNone/>
            </a:pPr>
            <a:r>
              <a:rPr lang="fa-IR">
                <a:latin typeface="Times New Roman" pitchFamily="18" charset="0"/>
                <a:cs typeface="Mitra" pitchFamily="2" charset="-78"/>
              </a:rPr>
              <a:t>   -  كمك به راه اندازي يك فعاليت تجاري در ايرلند.</a:t>
            </a:r>
          </a:p>
          <a:p>
            <a:pPr>
              <a:buFontTx/>
              <a:buNone/>
            </a:pPr>
            <a:r>
              <a:rPr lang="fa-IR">
                <a:latin typeface="Times New Roman" pitchFamily="18" charset="0"/>
                <a:cs typeface="Mitra" pitchFamily="2" charset="-78"/>
              </a:rPr>
              <a:t>   -  معرفي سرمايه گذاران بالقوه به صنايع محلي، دولت، مراكز تحقيقاتي و سازمان هاي ارائه دهنده خدمات </a:t>
            </a:r>
            <a:endParaRPr lang="en-US">
              <a:latin typeface="Times New Roman" pitchFamily="18" charset="0"/>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800" fill="hold">
                                          <p:stCondLst>
                                            <p:cond delay="0"/>
                                          </p:stCondLst>
                                        </p:cTn>
                                        <p:tgtEl>
                                          <p:spTgt spid="5734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5734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7347">
                                            <p:txEl>
                                              <p:pRg st="0" end="0"/>
                                            </p:txEl>
                                          </p:spTgt>
                                        </p:tgtEl>
                                        <p:attrNameLst>
                                          <p:attrName>style.visibility</p:attrName>
                                        </p:attrNameLst>
                                      </p:cBhvr>
                                      <p:to>
                                        <p:strVal val="visible"/>
                                      </p:to>
                                    </p:set>
                                    <p:animEffect transition="in" filter="fade">
                                      <p:cBhvr>
                                        <p:cTn id="13" dur="1000"/>
                                        <p:tgtEl>
                                          <p:spTgt spid="57347">
                                            <p:txEl>
                                              <p:pRg st="0" end="0"/>
                                            </p:txEl>
                                          </p:spTgt>
                                        </p:tgtEl>
                                      </p:cBhvr>
                                    </p:animEffect>
                                    <p:anim calcmode="lin" valueType="num">
                                      <p:cBhvr>
                                        <p:cTn id="14" dur="1000" fill="hold"/>
                                        <p:tgtEl>
                                          <p:spTgt spid="57347">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57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57347">
                                            <p:txEl>
                                              <p:pRg st="1" end="1"/>
                                            </p:txEl>
                                          </p:spTgt>
                                        </p:tgtEl>
                                        <p:attrNameLst>
                                          <p:attrName>style.visibility</p:attrName>
                                        </p:attrNameLst>
                                      </p:cBhvr>
                                      <p:to>
                                        <p:strVal val="visible"/>
                                      </p:to>
                                    </p:set>
                                    <p:animEffect transition="in" filter="fade">
                                      <p:cBhvr>
                                        <p:cTn id="20" dur="1000"/>
                                        <p:tgtEl>
                                          <p:spTgt spid="57347">
                                            <p:txEl>
                                              <p:pRg st="1" end="1"/>
                                            </p:txEl>
                                          </p:spTgt>
                                        </p:tgtEl>
                                      </p:cBhvr>
                                    </p:animEffect>
                                    <p:anim calcmode="lin" valueType="num">
                                      <p:cBhvr>
                                        <p:cTn id="21" dur="1000" fill="hold"/>
                                        <p:tgtEl>
                                          <p:spTgt spid="57347">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573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57347">
                                            <p:txEl>
                                              <p:pRg st="2" end="2"/>
                                            </p:txEl>
                                          </p:spTgt>
                                        </p:tgtEl>
                                        <p:attrNameLst>
                                          <p:attrName>style.visibility</p:attrName>
                                        </p:attrNameLst>
                                      </p:cBhvr>
                                      <p:to>
                                        <p:strVal val="visible"/>
                                      </p:to>
                                    </p:set>
                                    <p:animEffect transition="in" filter="fade">
                                      <p:cBhvr>
                                        <p:cTn id="27" dur="1000"/>
                                        <p:tgtEl>
                                          <p:spTgt spid="57347">
                                            <p:txEl>
                                              <p:pRg st="2" end="2"/>
                                            </p:txEl>
                                          </p:spTgt>
                                        </p:tgtEl>
                                      </p:cBhvr>
                                    </p:animEffect>
                                    <p:anim calcmode="lin" valueType="num">
                                      <p:cBhvr>
                                        <p:cTn id="28" dur="1000" fill="hold"/>
                                        <p:tgtEl>
                                          <p:spTgt spid="57347">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573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57347">
                                            <p:txEl>
                                              <p:pRg st="3" end="3"/>
                                            </p:txEl>
                                          </p:spTgt>
                                        </p:tgtEl>
                                        <p:attrNameLst>
                                          <p:attrName>style.visibility</p:attrName>
                                        </p:attrNameLst>
                                      </p:cBhvr>
                                      <p:to>
                                        <p:strVal val="visible"/>
                                      </p:to>
                                    </p:set>
                                    <p:animEffect transition="in" filter="fade">
                                      <p:cBhvr>
                                        <p:cTn id="34" dur="1000"/>
                                        <p:tgtEl>
                                          <p:spTgt spid="57347">
                                            <p:txEl>
                                              <p:pRg st="3" end="3"/>
                                            </p:txEl>
                                          </p:spTgt>
                                        </p:tgtEl>
                                      </p:cBhvr>
                                    </p:animEffect>
                                    <p:anim calcmode="lin" valueType="num">
                                      <p:cBhvr>
                                        <p:cTn id="35" dur="1000" fill="hold"/>
                                        <p:tgtEl>
                                          <p:spTgt spid="57347">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573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58370" name="Rectangle 2"/>
          <p:cNvSpPr>
            <a:spLocks noGrp="1" noChangeArrowheads="1"/>
          </p:cNvSpPr>
          <p:nvPr>
            <p:ph type="title"/>
          </p:nvPr>
        </p:nvSpPr>
        <p:spPr>
          <a:xfrm>
            <a:off x="0" y="0"/>
            <a:ext cx="9144000" cy="1417638"/>
          </a:xfrm>
        </p:spPr>
        <p:txBody>
          <a:bodyPr/>
          <a:lstStyle/>
          <a:p>
            <a:r>
              <a:rPr lang="en-US" sz="4400">
                <a:solidFill>
                  <a:srgbClr val="BB4925"/>
                </a:solidFill>
                <a:cs typeface="Mitra" pitchFamily="2" charset="-78"/>
              </a:rPr>
              <a:t>Israel : </a:t>
            </a:r>
            <a:r>
              <a:rPr lang="en-US">
                <a:solidFill>
                  <a:srgbClr val="BB4925"/>
                </a:solidFill>
                <a:cs typeface="Mitra" pitchFamily="2" charset="-78"/>
              </a:rPr>
              <a:t>Bilateral Institution of Research and Development (BIRD)</a:t>
            </a:r>
            <a:endParaRPr lang="en-US" sz="4400">
              <a:solidFill>
                <a:srgbClr val="BB4925"/>
              </a:solidFill>
              <a:cs typeface="Mitra" pitchFamily="2" charset="-78"/>
            </a:endParaRPr>
          </a:p>
        </p:txBody>
      </p:sp>
      <p:sp>
        <p:nvSpPr>
          <p:cNvPr id="58371" name="Rectangle 3"/>
          <p:cNvSpPr>
            <a:spLocks noGrp="1" noChangeArrowheads="1"/>
          </p:cNvSpPr>
          <p:nvPr>
            <p:ph type="body" idx="1"/>
          </p:nvPr>
        </p:nvSpPr>
        <p:spPr>
          <a:xfrm>
            <a:off x="0" y="1600200"/>
            <a:ext cx="9144000" cy="4800600"/>
          </a:xfrm>
        </p:spPr>
        <p:txBody>
          <a:bodyPr/>
          <a:lstStyle/>
          <a:p>
            <a:r>
              <a:rPr lang="fa-IR">
                <a:latin typeface="Times New Roman" pitchFamily="18" charset="0"/>
                <a:cs typeface="Mitra" pitchFamily="2" charset="-78"/>
              </a:rPr>
              <a:t>اين سازمان در سال 1977 ميان دولت هاي آمريكا و اسرائيل تاسيس شد با هدف ايجاد يك فعاليت دو جانبه سود آور ميان بنگاههاي آمريكايي و صنعت </a:t>
            </a:r>
            <a:r>
              <a:rPr lang="en-US">
                <a:latin typeface="Times New Roman" pitchFamily="18" charset="0"/>
                <a:cs typeface="Mitra" pitchFamily="2" charset="-78"/>
              </a:rPr>
              <a:t>High Tech </a:t>
            </a:r>
            <a:r>
              <a:rPr lang="fa-IR">
                <a:latin typeface="Times New Roman" pitchFamily="18" charset="0"/>
                <a:cs typeface="Mitra" pitchFamily="2" charset="-78"/>
              </a:rPr>
              <a:t> در اسرائيل</a:t>
            </a:r>
          </a:p>
          <a:p>
            <a:r>
              <a:rPr lang="fa-IR">
                <a:latin typeface="Times New Roman" pitchFamily="18" charset="0"/>
                <a:cs typeface="Mitra" pitchFamily="2" charset="-78"/>
              </a:rPr>
              <a:t>وظيفه </a:t>
            </a:r>
            <a:r>
              <a:rPr lang="en-US">
                <a:latin typeface="Times New Roman" pitchFamily="18" charset="0"/>
                <a:cs typeface="Mitra" pitchFamily="2" charset="-78"/>
              </a:rPr>
              <a:t>Matchmaking </a:t>
            </a:r>
            <a:r>
              <a:rPr lang="fa-IR">
                <a:latin typeface="Times New Roman" pitchFamily="18" charset="0"/>
                <a:cs typeface="Mitra" pitchFamily="2" charset="-78"/>
              </a:rPr>
              <a:t> ميان بنگاه ها و تقبل50 درصد هزينه هاي ايجاد و تجاري سازي پروژه هاي مشترك را بر عهده مي گيرد.</a:t>
            </a:r>
          </a:p>
          <a:p>
            <a:r>
              <a:rPr lang="fa-IR">
                <a:cs typeface="Mitra" pitchFamily="2" charset="-78"/>
              </a:rPr>
              <a:t>تقسيم كار ميان بنگاه هاي اين دو كشور : بنگاه بزرگ آمريكائي وظيفه معرفي و بازاريابي محصول، فروش و خدمات مربوط به آن و بنگاه اسرائيلي وظيفه نوآوري و ساخت محصول</a:t>
            </a:r>
            <a:endParaRPr lang="fa-IR">
              <a:latin typeface="Times New Roman" pitchFamily="18" charset="0"/>
              <a:cs typeface="Mitra" pitchFamily="2" charset="-78"/>
            </a:endParaRPr>
          </a:p>
          <a:p>
            <a:endParaRPr lang="en-US">
              <a:latin typeface="Times New Roman" pitchFamily="18" charset="0"/>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800" fill="hold">
                                          <p:stCondLst>
                                            <p:cond delay="0"/>
                                          </p:stCondLst>
                                        </p:cTn>
                                        <p:tgtEl>
                                          <p:spTgt spid="58370"/>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5837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8371">
                                            <p:txEl>
                                              <p:pRg st="0" end="0"/>
                                            </p:txEl>
                                          </p:spTgt>
                                        </p:tgtEl>
                                        <p:attrNameLst>
                                          <p:attrName>style.visibility</p:attrName>
                                        </p:attrNameLst>
                                      </p:cBhvr>
                                      <p:to>
                                        <p:strVal val="visible"/>
                                      </p:to>
                                    </p:set>
                                    <p:animEffect transition="in" filter="fade">
                                      <p:cBhvr>
                                        <p:cTn id="13" dur="1000"/>
                                        <p:tgtEl>
                                          <p:spTgt spid="58371">
                                            <p:txEl>
                                              <p:pRg st="0" end="0"/>
                                            </p:txEl>
                                          </p:spTgt>
                                        </p:tgtEl>
                                      </p:cBhvr>
                                    </p:animEffect>
                                    <p:anim calcmode="lin" valueType="num">
                                      <p:cBhvr>
                                        <p:cTn id="14" dur="1000" fill="hold"/>
                                        <p:tgtEl>
                                          <p:spTgt spid="5837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58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58371">
                                            <p:txEl>
                                              <p:pRg st="1" end="1"/>
                                            </p:txEl>
                                          </p:spTgt>
                                        </p:tgtEl>
                                        <p:attrNameLst>
                                          <p:attrName>style.visibility</p:attrName>
                                        </p:attrNameLst>
                                      </p:cBhvr>
                                      <p:to>
                                        <p:strVal val="visible"/>
                                      </p:to>
                                    </p:set>
                                    <p:animEffect transition="in" filter="fade">
                                      <p:cBhvr>
                                        <p:cTn id="20" dur="1000"/>
                                        <p:tgtEl>
                                          <p:spTgt spid="58371">
                                            <p:txEl>
                                              <p:pRg st="1" end="1"/>
                                            </p:txEl>
                                          </p:spTgt>
                                        </p:tgtEl>
                                      </p:cBhvr>
                                    </p:animEffect>
                                    <p:anim calcmode="lin" valueType="num">
                                      <p:cBhvr>
                                        <p:cTn id="21" dur="1000" fill="hold"/>
                                        <p:tgtEl>
                                          <p:spTgt spid="58371">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58371">
                                            <p:txEl>
                                              <p:pRg st="2" end="2"/>
                                            </p:txEl>
                                          </p:spTgt>
                                        </p:tgtEl>
                                        <p:attrNameLst>
                                          <p:attrName>style.visibility</p:attrName>
                                        </p:attrNameLst>
                                      </p:cBhvr>
                                      <p:to>
                                        <p:strVal val="visible"/>
                                      </p:to>
                                    </p:set>
                                    <p:animEffect transition="in" filter="fade">
                                      <p:cBhvr>
                                        <p:cTn id="27" dur="1000"/>
                                        <p:tgtEl>
                                          <p:spTgt spid="58371">
                                            <p:txEl>
                                              <p:pRg st="2" end="2"/>
                                            </p:txEl>
                                          </p:spTgt>
                                        </p:tgtEl>
                                      </p:cBhvr>
                                    </p:animEffect>
                                    <p:anim calcmode="lin" valueType="num">
                                      <p:cBhvr>
                                        <p:cTn id="28" dur="1000" fill="hold"/>
                                        <p:tgtEl>
                                          <p:spTgt spid="58371">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59394" name="Rectangle 2"/>
          <p:cNvSpPr>
            <a:spLocks noGrp="1" noChangeArrowheads="1"/>
          </p:cNvSpPr>
          <p:nvPr>
            <p:ph type="title"/>
          </p:nvPr>
        </p:nvSpPr>
        <p:spPr>
          <a:xfrm>
            <a:off x="0" y="0"/>
            <a:ext cx="9144000" cy="1328738"/>
          </a:xfrm>
        </p:spPr>
        <p:txBody>
          <a:bodyPr/>
          <a:lstStyle/>
          <a:p>
            <a:r>
              <a:rPr lang="en-US">
                <a:solidFill>
                  <a:srgbClr val="BB4925"/>
                </a:solidFill>
                <a:cs typeface="Mitra" pitchFamily="2" charset="-78"/>
              </a:rPr>
              <a:t>Israel : </a:t>
            </a:r>
            <a:r>
              <a:rPr lang="en-US" sz="3600">
                <a:solidFill>
                  <a:srgbClr val="BB4925"/>
                </a:solidFill>
                <a:cs typeface="Mitra" pitchFamily="2" charset="-78"/>
              </a:rPr>
              <a:t>Bilateral Institution of Research and Development (BIRD)</a:t>
            </a:r>
            <a:endParaRPr lang="en-US">
              <a:solidFill>
                <a:srgbClr val="BB4925"/>
              </a:solidFill>
              <a:cs typeface="Mitra" pitchFamily="2" charset="-78"/>
            </a:endParaRPr>
          </a:p>
        </p:txBody>
      </p:sp>
      <p:sp>
        <p:nvSpPr>
          <p:cNvPr id="59395" name="Rectangle 3"/>
          <p:cNvSpPr>
            <a:spLocks noGrp="1" noChangeArrowheads="1"/>
          </p:cNvSpPr>
          <p:nvPr>
            <p:ph type="body" sz="half" idx="1"/>
          </p:nvPr>
        </p:nvSpPr>
        <p:spPr>
          <a:xfrm>
            <a:off x="0" y="1447800"/>
            <a:ext cx="8915400" cy="1524000"/>
          </a:xfrm>
        </p:spPr>
        <p:txBody>
          <a:bodyPr/>
          <a:lstStyle/>
          <a:p>
            <a:r>
              <a:rPr lang="en-US" sz="2400">
                <a:latin typeface="Times New Roman" pitchFamily="18" charset="0"/>
                <a:cs typeface="Mitra" pitchFamily="2" charset="-78"/>
              </a:rPr>
              <a:t>BIRD</a:t>
            </a:r>
            <a:r>
              <a:rPr lang="fa-IR" sz="2400">
                <a:latin typeface="Times New Roman" pitchFamily="18" charset="0"/>
                <a:cs typeface="Mitra" pitchFamily="2" charset="-78"/>
              </a:rPr>
              <a:t> در عوض كمك خود نه سهام پروژه و نه حق مالكيت آن را طلب مي كند بلكه اگر پروژه موفق شود بسته به درآمد فروش، تا150 درصد كمك خود را پس مي گيرد ولي اگر پروژه شكست بخورد در قبال كمك خود چيزي طلب نمي كند. </a:t>
            </a:r>
            <a:endParaRPr lang="en-US" sz="2400">
              <a:latin typeface="Times New Roman" pitchFamily="18" charset="0"/>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800" fill="hold">
                                          <p:stCondLst>
                                            <p:cond delay="0"/>
                                          </p:stCondLst>
                                        </p:cTn>
                                        <p:tgtEl>
                                          <p:spTgt spid="59394"/>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5939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9395">
                                            <p:txEl>
                                              <p:pRg st="0" end="0"/>
                                            </p:txEl>
                                          </p:spTgt>
                                        </p:tgtEl>
                                        <p:attrNameLst>
                                          <p:attrName>style.visibility</p:attrName>
                                        </p:attrNameLst>
                                      </p:cBhvr>
                                      <p:to>
                                        <p:strVal val="visible"/>
                                      </p:to>
                                    </p:set>
                                    <p:animEffect transition="in" filter="fade">
                                      <p:cBhvr>
                                        <p:cTn id="13" dur="1000"/>
                                        <p:tgtEl>
                                          <p:spTgt spid="59395">
                                            <p:txEl>
                                              <p:pRg st="0" end="0"/>
                                            </p:txEl>
                                          </p:spTgt>
                                        </p:tgtEl>
                                      </p:cBhvr>
                                    </p:animEffect>
                                    <p:anim calcmode="lin" valueType="num">
                                      <p:cBhvr>
                                        <p:cTn id="14" dur="1000" fill="hold"/>
                                        <p:tgtEl>
                                          <p:spTgt spid="59395">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61442" name="Rectangle 2"/>
          <p:cNvSpPr>
            <a:spLocks noGrp="1" noChangeArrowheads="1"/>
          </p:cNvSpPr>
          <p:nvPr>
            <p:ph type="title"/>
          </p:nvPr>
        </p:nvSpPr>
        <p:spPr>
          <a:xfrm>
            <a:off x="0" y="0"/>
            <a:ext cx="9144000" cy="1484313"/>
          </a:xfrm>
        </p:spPr>
        <p:txBody>
          <a:bodyPr/>
          <a:lstStyle/>
          <a:p>
            <a:r>
              <a:rPr lang="fa-IR" sz="3600">
                <a:solidFill>
                  <a:srgbClr val="BB4925"/>
                </a:solidFill>
                <a:cs typeface="Mitra" pitchFamily="2" charset="-78"/>
              </a:rPr>
              <a:t>استراتژي هاي سازمان هاي دولتي در جذب بنگاه هاي بزرگ و تجاري سازي محصولات داخلي</a:t>
            </a:r>
            <a:endParaRPr lang="en-US" sz="3600">
              <a:solidFill>
                <a:srgbClr val="BB4925"/>
              </a:solidFill>
              <a:cs typeface="Mitra" pitchFamily="2" charset="-78"/>
            </a:endParaRPr>
          </a:p>
        </p:txBody>
      </p:sp>
      <p:sp>
        <p:nvSpPr>
          <p:cNvPr id="61443" name="Rectangle 3"/>
          <p:cNvSpPr>
            <a:spLocks noGrp="1" noChangeArrowheads="1"/>
          </p:cNvSpPr>
          <p:nvPr>
            <p:ph type="body" idx="1"/>
          </p:nvPr>
        </p:nvSpPr>
        <p:spPr>
          <a:xfrm>
            <a:off x="0" y="1447800"/>
            <a:ext cx="9144000" cy="4933950"/>
          </a:xfrm>
        </p:spPr>
        <p:txBody>
          <a:bodyPr/>
          <a:lstStyle/>
          <a:p>
            <a:pPr>
              <a:lnSpc>
                <a:spcPct val="90000"/>
              </a:lnSpc>
            </a:pPr>
            <a:r>
              <a:rPr lang="fa-IR">
                <a:solidFill>
                  <a:srgbClr val="BB4925"/>
                </a:solidFill>
                <a:cs typeface="Mitra" pitchFamily="2" charset="-78"/>
                <a:hlinkClick r:id="rId2" action="ppaction://hlinksldjump"/>
              </a:rPr>
              <a:t>همسويي قابليت‌هاي علمي با نيازهاي جهاني</a:t>
            </a:r>
            <a:r>
              <a:rPr lang="fa-IR">
                <a:cs typeface="Mitra" pitchFamily="2" charset="-78"/>
                <a:hlinkClick r:id="rId2" action="ppaction://hlinksldjump"/>
              </a:rPr>
              <a:t> </a:t>
            </a:r>
            <a:endParaRPr lang="fa-IR">
              <a:cs typeface="Mitra" pitchFamily="2" charset="-78"/>
            </a:endParaRPr>
          </a:p>
          <a:p>
            <a:pPr>
              <a:lnSpc>
                <a:spcPct val="90000"/>
              </a:lnSpc>
            </a:pPr>
            <a:r>
              <a:rPr lang="fa-IR">
                <a:cs typeface="Mitra" pitchFamily="2" charset="-78"/>
                <a:hlinkClick r:id="rId3" action="ppaction://hlinksldjump"/>
              </a:rPr>
              <a:t>معرفي و شناساندن توانايي ها و قابليت هاي تكنولوژيكي بنگاه هاي داخلي در سطح بين المللي.</a:t>
            </a:r>
            <a:endParaRPr lang="fa-IR">
              <a:cs typeface="Mitra" pitchFamily="2" charset="-78"/>
            </a:endParaRPr>
          </a:p>
          <a:p>
            <a:pPr>
              <a:lnSpc>
                <a:spcPct val="90000"/>
              </a:lnSpc>
            </a:pPr>
            <a:r>
              <a:rPr lang="fa-IR">
                <a:cs typeface="Mitra" pitchFamily="2" charset="-78"/>
                <a:hlinkClick r:id="rId4" action="ppaction://hlinksldjump"/>
              </a:rPr>
              <a:t>بررسي و هدف قراردادن بنگاه هاي بزرگ كه داراي سطح تكنولوژي بالا و نام تجاري قوي باشند</a:t>
            </a:r>
            <a:r>
              <a:rPr lang="fa-IR">
                <a:cs typeface="Mitra" pitchFamily="2" charset="-78"/>
              </a:rPr>
              <a:t>.</a:t>
            </a:r>
          </a:p>
          <a:p>
            <a:pPr>
              <a:lnSpc>
                <a:spcPct val="90000"/>
              </a:lnSpc>
            </a:pPr>
            <a:r>
              <a:rPr lang="fa-IR" u="sng">
                <a:cs typeface="Mitra" pitchFamily="2" charset="-78"/>
                <a:hlinkClick r:id="rId5" action="ppaction://hlinksldjump"/>
              </a:rPr>
              <a:t>ارائه خدمات به سرمايه گذاران در طول فرايند سرمايه گذاري.</a:t>
            </a:r>
            <a:endParaRPr lang="fa-IR" u="sng">
              <a:cs typeface="Mitra" pitchFamily="2" charset="-78"/>
            </a:endParaRPr>
          </a:p>
          <a:p>
            <a:pPr>
              <a:lnSpc>
                <a:spcPct val="90000"/>
              </a:lnSpc>
            </a:pPr>
            <a:r>
              <a:rPr lang="fa-IR" u="sng">
                <a:cs typeface="Mitra" pitchFamily="2" charset="-78"/>
                <a:hlinkClick r:id="rId3" action="ppaction://hlinksldjump"/>
              </a:rPr>
              <a:t>پيشنهاد چند اقدام عمل</a:t>
            </a:r>
            <a:r>
              <a:rPr lang="ar-SA" u="sng">
                <a:cs typeface="Mitra" pitchFamily="2" charset="-78"/>
                <a:hlinkClick r:id="rId3" action="ppaction://hlinksldjump"/>
              </a:rPr>
              <a:t>ي</a:t>
            </a:r>
            <a:endParaRPr lang="fa-IR" u="sng">
              <a:cs typeface="Mitra" pitchFamily="2" charset="-78"/>
            </a:endParaRPr>
          </a:p>
          <a:p>
            <a:pPr>
              <a:lnSpc>
                <a:spcPct val="90000"/>
              </a:lnSpc>
              <a:buFontTx/>
              <a:buNone/>
            </a:pPr>
            <a:endParaRPr lang="fa-IR" u="sng">
              <a:cs typeface="Mitra" pitchFamily="2" charset="-78"/>
            </a:endParaRPr>
          </a:p>
          <a:p>
            <a:pPr algn="ctr">
              <a:lnSpc>
                <a:spcPct val="90000"/>
              </a:lnSpc>
              <a:buFontTx/>
              <a:buNone/>
            </a:pPr>
            <a:r>
              <a:rPr lang="fa-IR" sz="3600" u="sng">
                <a:cs typeface="Mitra" pitchFamily="2" charset="-78"/>
                <a:hlinkClick r:id="rId6" action="ppaction://hlinksldjump"/>
              </a:rPr>
              <a:t>نحوه تعامل با بنگاه هاي بزرگ</a:t>
            </a:r>
            <a:endParaRPr lang="en-US" sz="3600" u="sng">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61442"/>
                                        </p:tgtEl>
                                        <p:attrNameLst>
                                          <p:attrName>style.visibility</p:attrName>
                                        </p:attrNameLst>
                                      </p:cBhvr>
                                      <p:to>
                                        <p:strVal val="visible"/>
                                      </p:to>
                                    </p:set>
                                    <p:anim calcmode="lin" valueType="num">
                                      <p:cBhvr additive="base">
                                        <p:cTn id="7" dur="800" fill="hold">
                                          <p:stCondLst>
                                            <p:cond delay="0"/>
                                          </p:stCondLst>
                                        </p:cTn>
                                        <p:tgtEl>
                                          <p:spTgt spid="61442"/>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6144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61443">
                                            <p:txEl>
                                              <p:pRg st="0" end="0"/>
                                            </p:txEl>
                                          </p:spTgt>
                                        </p:tgtEl>
                                        <p:attrNameLst>
                                          <p:attrName>style.visibility</p:attrName>
                                        </p:attrNameLst>
                                      </p:cBhvr>
                                      <p:to>
                                        <p:strVal val="visible"/>
                                      </p:to>
                                    </p:set>
                                    <p:animEffect transition="in" filter="fade">
                                      <p:cBhvr>
                                        <p:cTn id="13" dur="1000"/>
                                        <p:tgtEl>
                                          <p:spTgt spid="61443">
                                            <p:txEl>
                                              <p:pRg st="0" end="0"/>
                                            </p:txEl>
                                          </p:spTgt>
                                        </p:tgtEl>
                                      </p:cBhvr>
                                    </p:animEffect>
                                    <p:anim calcmode="lin" valueType="num">
                                      <p:cBhvr>
                                        <p:cTn id="14" dur="1000" fill="hold"/>
                                        <p:tgtEl>
                                          <p:spTgt spid="6144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614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61443">
                                            <p:txEl>
                                              <p:pRg st="1" end="1"/>
                                            </p:txEl>
                                          </p:spTgt>
                                        </p:tgtEl>
                                        <p:attrNameLst>
                                          <p:attrName>style.visibility</p:attrName>
                                        </p:attrNameLst>
                                      </p:cBhvr>
                                      <p:to>
                                        <p:strVal val="visible"/>
                                      </p:to>
                                    </p:set>
                                    <p:animEffect transition="in" filter="fade">
                                      <p:cBhvr>
                                        <p:cTn id="20" dur="1000"/>
                                        <p:tgtEl>
                                          <p:spTgt spid="61443">
                                            <p:txEl>
                                              <p:pRg st="1" end="1"/>
                                            </p:txEl>
                                          </p:spTgt>
                                        </p:tgtEl>
                                      </p:cBhvr>
                                    </p:animEffect>
                                    <p:anim calcmode="lin" valueType="num">
                                      <p:cBhvr>
                                        <p:cTn id="21" dur="1000" fill="hold"/>
                                        <p:tgtEl>
                                          <p:spTgt spid="61443">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614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61443">
                                            <p:txEl>
                                              <p:pRg st="2" end="2"/>
                                            </p:txEl>
                                          </p:spTgt>
                                        </p:tgtEl>
                                        <p:attrNameLst>
                                          <p:attrName>style.visibility</p:attrName>
                                        </p:attrNameLst>
                                      </p:cBhvr>
                                      <p:to>
                                        <p:strVal val="visible"/>
                                      </p:to>
                                    </p:set>
                                    <p:animEffect transition="in" filter="fade">
                                      <p:cBhvr>
                                        <p:cTn id="27" dur="1000"/>
                                        <p:tgtEl>
                                          <p:spTgt spid="61443">
                                            <p:txEl>
                                              <p:pRg st="2" end="2"/>
                                            </p:txEl>
                                          </p:spTgt>
                                        </p:tgtEl>
                                      </p:cBhvr>
                                    </p:animEffect>
                                    <p:anim calcmode="lin" valueType="num">
                                      <p:cBhvr>
                                        <p:cTn id="28" dur="1000" fill="hold"/>
                                        <p:tgtEl>
                                          <p:spTgt spid="61443">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614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61443">
                                            <p:txEl>
                                              <p:pRg st="3" end="3"/>
                                            </p:txEl>
                                          </p:spTgt>
                                        </p:tgtEl>
                                        <p:attrNameLst>
                                          <p:attrName>style.visibility</p:attrName>
                                        </p:attrNameLst>
                                      </p:cBhvr>
                                      <p:to>
                                        <p:strVal val="visible"/>
                                      </p:to>
                                    </p:set>
                                    <p:animEffect transition="in" filter="fade">
                                      <p:cBhvr>
                                        <p:cTn id="34" dur="1000"/>
                                        <p:tgtEl>
                                          <p:spTgt spid="61443">
                                            <p:txEl>
                                              <p:pRg st="3" end="3"/>
                                            </p:txEl>
                                          </p:spTgt>
                                        </p:tgtEl>
                                      </p:cBhvr>
                                    </p:animEffect>
                                    <p:anim calcmode="lin" valueType="num">
                                      <p:cBhvr>
                                        <p:cTn id="35" dur="1000" fill="hold"/>
                                        <p:tgtEl>
                                          <p:spTgt spid="61443">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614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61443">
                                            <p:txEl>
                                              <p:pRg st="4" end="4"/>
                                            </p:txEl>
                                          </p:spTgt>
                                        </p:tgtEl>
                                        <p:attrNameLst>
                                          <p:attrName>style.visibility</p:attrName>
                                        </p:attrNameLst>
                                      </p:cBhvr>
                                      <p:to>
                                        <p:strVal val="visible"/>
                                      </p:to>
                                    </p:set>
                                    <p:animEffect transition="in" filter="fade">
                                      <p:cBhvr>
                                        <p:cTn id="41" dur="1000"/>
                                        <p:tgtEl>
                                          <p:spTgt spid="61443">
                                            <p:txEl>
                                              <p:pRg st="4" end="4"/>
                                            </p:txEl>
                                          </p:spTgt>
                                        </p:tgtEl>
                                      </p:cBhvr>
                                    </p:animEffect>
                                    <p:anim calcmode="lin" valueType="num">
                                      <p:cBhvr>
                                        <p:cTn id="42" dur="1000" fill="hold"/>
                                        <p:tgtEl>
                                          <p:spTgt spid="61443">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614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61443">
                                            <p:txEl>
                                              <p:pRg st="6" end="6"/>
                                            </p:txEl>
                                          </p:spTgt>
                                        </p:tgtEl>
                                        <p:attrNameLst>
                                          <p:attrName>style.visibility</p:attrName>
                                        </p:attrNameLst>
                                      </p:cBhvr>
                                      <p:to>
                                        <p:strVal val="visible"/>
                                      </p:to>
                                    </p:set>
                                    <p:animEffect transition="in" filter="fade">
                                      <p:cBhvr>
                                        <p:cTn id="48" dur="1000"/>
                                        <p:tgtEl>
                                          <p:spTgt spid="61443">
                                            <p:txEl>
                                              <p:pRg st="6" end="6"/>
                                            </p:txEl>
                                          </p:spTgt>
                                        </p:tgtEl>
                                      </p:cBhvr>
                                    </p:animEffect>
                                    <p:anim calcmode="lin" valueType="num">
                                      <p:cBhvr>
                                        <p:cTn id="49" dur="1000" fill="hold"/>
                                        <p:tgtEl>
                                          <p:spTgt spid="61443">
                                            <p:txEl>
                                              <p:pRg st="6" end="6"/>
                                            </p:txEl>
                                          </p:spTgt>
                                        </p:tgtEl>
                                        <p:attrNameLst>
                                          <p:attrName>ppt_x</p:attrName>
                                        </p:attrNameLst>
                                      </p:cBhvr>
                                      <p:tavLst>
                                        <p:tav tm="0">
                                          <p:val>
                                            <p:strVal val="#ppt_x-.1"/>
                                          </p:val>
                                        </p:tav>
                                        <p:tav tm="100000">
                                          <p:val>
                                            <p:strVal val="#ppt_x"/>
                                          </p:val>
                                        </p:tav>
                                      </p:tavLst>
                                    </p:anim>
                                    <p:anim calcmode="lin" valueType="num">
                                      <p:cBhvr>
                                        <p:cTn id="50" dur="1000" fill="hold"/>
                                        <p:tgtEl>
                                          <p:spTgt spid="614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62466" name="Rectangle 2"/>
          <p:cNvSpPr>
            <a:spLocks noGrp="1" noChangeArrowheads="1"/>
          </p:cNvSpPr>
          <p:nvPr>
            <p:ph type="title"/>
          </p:nvPr>
        </p:nvSpPr>
        <p:spPr>
          <a:xfrm>
            <a:off x="0" y="0"/>
            <a:ext cx="8915400" cy="1384300"/>
          </a:xfrm>
        </p:spPr>
        <p:txBody>
          <a:bodyPr/>
          <a:lstStyle/>
          <a:p>
            <a:pPr algn="r"/>
            <a:r>
              <a:rPr lang="fa-IR">
                <a:solidFill>
                  <a:srgbClr val="BB4925"/>
                </a:solidFill>
                <a:cs typeface="Mitra" pitchFamily="2" charset="-78"/>
              </a:rPr>
              <a:t>همسويي قابليت‌هاي علمي با توانايي‌هاي جهاني</a:t>
            </a:r>
            <a:endParaRPr lang="en-US">
              <a:solidFill>
                <a:srgbClr val="BB4925"/>
              </a:solidFill>
              <a:cs typeface="Mitra" pitchFamily="2" charset="-78"/>
            </a:endParaRPr>
          </a:p>
        </p:txBody>
      </p:sp>
      <p:sp>
        <p:nvSpPr>
          <p:cNvPr id="62467" name="Rectangle 3"/>
          <p:cNvSpPr>
            <a:spLocks noGrp="1" noChangeArrowheads="1"/>
          </p:cNvSpPr>
          <p:nvPr>
            <p:ph type="body" idx="1"/>
          </p:nvPr>
        </p:nvSpPr>
        <p:spPr>
          <a:xfrm>
            <a:off x="0" y="1484313"/>
            <a:ext cx="9144000" cy="5373687"/>
          </a:xfrm>
        </p:spPr>
        <p:txBody>
          <a:bodyPr/>
          <a:lstStyle/>
          <a:p>
            <a:r>
              <a:rPr lang="fa-IR">
                <a:latin typeface="Times New Roman" pitchFamily="18" charset="0"/>
                <a:cs typeface="Mitra" pitchFamily="2" charset="-78"/>
              </a:rPr>
              <a:t>برقراري ارتباط ميان بخش هاي تجاري جهاني و مراكز دانشگاهي و تحقيقاتي داخل، براي ايجاد اطمينان در جهت منطبق بودن توانايي ها و مهارت هاي تحقيقاتي كشور با نياز بازارهاي جهاني </a:t>
            </a:r>
            <a:r>
              <a:rPr lang="en-US">
                <a:latin typeface="Times New Roman" pitchFamily="18" charset="0"/>
                <a:cs typeface="Mitra" pitchFamily="2" charset="-78"/>
              </a:rPr>
              <a:t>(IDA)</a:t>
            </a:r>
            <a:endParaRPr lang="fa-IR">
              <a:latin typeface="Times New Roman" pitchFamily="18" charset="0"/>
              <a:cs typeface="Mitra" pitchFamily="2" charset="-78"/>
            </a:endParaRPr>
          </a:p>
          <a:p>
            <a:r>
              <a:rPr lang="fa-IR">
                <a:latin typeface="Times New Roman" pitchFamily="18" charset="0"/>
                <a:cs typeface="Mitra" pitchFamily="2" charset="-78"/>
              </a:rPr>
              <a:t>طراحي استراتژي ورود به بازار براي بنگاه هاي داخلي با استفاده از انجام تحقيقات بازار و ارائه اطلاعاتي در مورد رقيبان</a:t>
            </a:r>
          </a:p>
          <a:p>
            <a:r>
              <a:rPr lang="fa-IR">
                <a:latin typeface="Times New Roman" pitchFamily="18" charset="0"/>
                <a:cs typeface="Mitra" pitchFamily="2" charset="-78"/>
              </a:rPr>
              <a:t>پايش تحولات تجاري بازار هاي جهان</a:t>
            </a:r>
            <a:r>
              <a:rPr lang="en-US">
                <a:latin typeface="Times New Roman" pitchFamily="18" charset="0"/>
                <a:cs typeface="Mitra" pitchFamily="2" charset="-78"/>
              </a:rPr>
              <a:t>(KOTRA)  </a:t>
            </a:r>
            <a:r>
              <a:rPr lang="fa-IR">
                <a:latin typeface="Times New Roman" pitchFamily="18" charset="0"/>
                <a:cs typeface="Mitra" pitchFamily="2" charset="-78"/>
              </a:rPr>
              <a:t> </a:t>
            </a:r>
            <a:endParaRPr lang="en-US">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800" fill="hold">
                                          <p:stCondLst>
                                            <p:cond delay="0"/>
                                          </p:stCondLst>
                                        </p:cTn>
                                        <p:tgtEl>
                                          <p:spTgt spid="6246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6246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62467">
                                            <p:txEl>
                                              <p:pRg st="0" end="0"/>
                                            </p:txEl>
                                          </p:spTgt>
                                        </p:tgtEl>
                                        <p:attrNameLst>
                                          <p:attrName>style.visibility</p:attrName>
                                        </p:attrNameLst>
                                      </p:cBhvr>
                                      <p:to>
                                        <p:strVal val="visible"/>
                                      </p:to>
                                    </p:set>
                                    <p:animEffect transition="in" filter="fade">
                                      <p:cBhvr>
                                        <p:cTn id="13" dur="1000"/>
                                        <p:tgtEl>
                                          <p:spTgt spid="62467">
                                            <p:txEl>
                                              <p:pRg st="0" end="0"/>
                                            </p:txEl>
                                          </p:spTgt>
                                        </p:tgtEl>
                                      </p:cBhvr>
                                    </p:animEffect>
                                    <p:anim calcmode="lin" valueType="num">
                                      <p:cBhvr>
                                        <p:cTn id="14" dur="1000" fill="hold"/>
                                        <p:tgtEl>
                                          <p:spTgt spid="62467">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62467">
                                            <p:txEl>
                                              <p:pRg st="1" end="1"/>
                                            </p:txEl>
                                          </p:spTgt>
                                        </p:tgtEl>
                                        <p:attrNameLst>
                                          <p:attrName>style.visibility</p:attrName>
                                        </p:attrNameLst>
                                      </p:cBhvr>
                                      <p:to>
                                        <p:strVal val="visible"/>
                                      </p:to>
                                    </p:set>
                                    <p:animEffect transition="in" filter="fade">
                                      <p:cBhvr>
                                        <p:cTn id="20" dur="1000"/>
                                        <p:tgtEl>
                                          <p:spTgt spid="62467">
                                            <p:txEl>
                                              <p:pRg st="1" end="1"/>
                                            </p:txEl>
                                          </p:spTgt>
                                        </p:tgtEl>
                                      </p:cBhvr>
                                    </p:animEffect>
                                    <p:anim calcmode="lin" valueType="num">
                                      <p:cBhvr>
                                        <p:cTn id="21" dur="1000" fill="hold"/>
                                        <p:tgtEl>
                                          <p:spTgt spid="62467">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62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62467">
                                            <p:txEl>
                                              <p:pRg st="2" end="2"/>
                                            </p:txEl>
                                          </p:spTgt>
                                        </p:tgtEl>
                                        <p:attrNameLst>
                                          <p:attrName>style.visibility</p:attrName>
                                        </p:attrNameLst>
                                      </p:cBhvr>
                                      <p:to>
                                        <p:strVal val="visible"/>
                                      </p:to>
                                    </p:set>
                                    <p:animEffect transition="in" filter="fade">
                                      <p:cBhvr>
                                        <p:cTn id="27" dur="1000"/>
                                        <p:tgtEl>
                                          <p:spTgt spid="62467">
                                            <p:txEl>
                                              <p:pRg st="2" end="2"/>
                                            </p:txEl>
                                          </p:spTgt>
                                        </p:tgtEl>
                                      </p:cBhvr>
                                    </p:animEffect>
                                    <p:anim calcmode="lin" valueType="num">
                                      <p:cBhvr>
                                        <p:cTn id="28" dur="1000" fill="hold"/>
                                        <p:tgtEl>
                                          <p:spTgt spid="62467">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624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64514" name="Rectangle 2"/>
          <p:cNvSpPr>
            <a:spLocks noGrp="1" noChangeArrowheads="1"/>
          </p:cNvSpPr>
          <p:nvPr>
            <p:ph type="title"/>
          </p:nvPr>
        </p:nvSpPr>
        <p:spPr>
          <a:xfrm>
            <a:off x="0" y="0"/>
            <a:ext cx="9144000" cy="1341438"/>
          </a:xfrm>
        </p:spPr>
        <p:txBody>
          <a:bodyPr/>
          <a:lstStyle/>
          <a:p>
            <a:pPr algn="r"/>
            <a:r>
              <a:rPr lang="fa-IR" sz="3600">
                <a:solidFill>
                  <a:srgbClr val="BB4925"/>
                </a:solidFill>
                <a:cs typeface="Mitra" pitchFamily="2" charset="-78"/>
              </a:rPr>
              <a:t>بررسي و هدف قراردادن بنگاه هاي بزرگ كه داراي سطح تكنولوژي بالا و نام تجاري قوي باشند</a:t>
            </a:r>
            <a:endParaRPr lang="en-US" sz="3600">
              <a:solidFill>
                <a:srgbClr val="BB4925"/>
              </a:solidFill>
              <a:cs typeface="Mitra" pitchFamily="2" charset="-78"/>
            </a:endParaRPr>
          </a:p>
        </p:txBody>
      </p:sp>
      <p:sp>
        <p:nvSpPr>
          <p:cNvPr id="64515" name="Rectangle 3"/>
          <p:cNvSpPr>
            <a:spLocks noGrp="1" noChangeArrowheads="1"/>
          </p:cNvSpPr>
          <p:nvPr>
            <p:ph type="body" idx="1"/>
          </p:nvPr>
        </p:nvSpPr>
        <p:spPr>
          <a:xfrm>
            <a:off x="0" y="1628775"/>
            <a:ext cx="9144000" cy="4772025"/>
          </a:xfrm>
        </p:spPr>
        <p:txBody>
          <a:bodyPr/>
          <a:lstStyle/>
          <a:p>
            <a:r>
              <a:rPr lang="fa-IR" sz="2600">
                <a:solidFill>
                  <a:srgbClr val="000099"/>
                </a:solidFill>
                <a:latin typeface="Times New Roman" pitchFamily="18" charset="0"/>
                <a:cs typeface="Mitra" pitchFamily="2" charset="-78"/>
              </a:rPr>
              <a:t>انگيزه هاي ممكن براي حضور يك بنگاه بزرگ  در کشور ميزبان</a:t>
            </a:r>
          </a:p>
          <a:p>
            <a:pPr>
              <a:buFontTx/>
              <a:buNone/>
            </a:pPr>
            <a:r>
              <a:rPr lang="fa-IR">
                <a:cs typeface="Mitra" pitchFamily="2" charset="-78"/>
              </a:rPr>
              <a:t>    </a:t>
            </a:r>
            <a:r>
              <a:rPr lang="fa-IR" sz="2800">
                <a:cs typeface="Mitra" pitchFamily="2" charset="-78"/>
              </a:rPr>
              <a:t>1.  تامين منابع </a:t>
            </a:r>
          </a:p>
          <a:p>
            <a:pPr algn="l" rtl="0">
              <a:buFontTx/>
              <a:buNone/>
            </a:pPr>
            <a:r>
              <a:rPr lang="en-US" sz="2800">
                <a:latin typeface="Times New Roman" pitchFamily="18" charset="0"/>
                <a:cs typeface="Mitra" pitchFamily="2" charset="-78"/>
              </a:rPr>
              <a:t>Resource-seeking investment</a:t>
            </a:r>
            <a:endParaRPr lang="fa-IR" sz="2800">
              <a:latin typeface="Times New Roman" pitchFamily="18" charset="0"/>
              <a:cs typeface="Mitra" pitchFamily="2" charset="-78"/>
            </a:endParaRPr>
          </a:p>
          <a:p>
            <a:pPr>
              <a:buFontTx/>
              <a:buNone/>
            </a:pPr>
            <a:r>
              <a:rPr lang="fa-IR" sz="2800">
                <a:cs typeface="Mitra" pitchFamily="2" charset="-78"/>
              </a:rPr>
              <a:t>     2.  بدست آوردن بازار</a:t>
            </a:r>
          </a:p>
          <a:p>
            <a:pPr algn="l" rtl="0">
              <a:buFontTx/>
              <a:buNone/>
            </a:pPr>
            <a:r>
              <a:rPr lang="en-US" sz="2800">
                <a:latin typeface="Times New Roman" pitchFamily="18" charset="0"/>
                <a:cs typeface="Mitra" pitchFamily="2" charset="-78"/>
              </a:rPr>
              <a:t>Market-seeking investment</a:t>
            </a:r>
            <a:endParaRPr lang="fa-IR" sz="2800">
              <a:latin typeface="Times New Roman" pitchFamily="18" charset="0"/>
              <a:cs typeface="Mitra" pitchFamily="2" charset="-78"/>
            </a:endParaRPr>
          </a:p>
          <a:p>
            <a:pPr>
              <a:buFontTx/>
              <a:buNone/>
            </a:pPr>
            <a:r>
              <a:rPr lang="fa-IR" sz="2800">
                <a:cs typeface="Mitra" pitchFamily="2" charset="-78"/>
              </a:rPr>
              <a:t>    3.  افزايش كارايي ويا كاهش هزينه ها</a:t>
            </a:r>
          </a:p>
          <a:p>
            <a:pPr algn="l" rtl="0">
              <a:buFontTx/>
              <a:buNone/>
            </a:pPr>
            <a:r>
              <a:rPr lang="en-US" sz="2800">
                <a:latin typeface="Times New Roman" pitchFamily="18" charset="0"/>
                <a:cs typeface="Mitra" pitchFamily="2" charset="-78"/>
              </a:rPr>
              <a:t>Efficiency-seeking or cost-reducing investment</a:t>
            </a:r>
            <a:endParaRPr lang="fa-IR" sz="2800">
              <a:latin typeface="Times New Roman" pitchFamily="18" charset="0"/>
              <a:cs typeface="Mitra" pitchFamily="2" charset="-78"/>
            </a:endParaRPr>
          </a:p>
          <a:p>
            <a:pPr>
              <a:buFontTx/>
              <a:buNone/>
            </a:pPr>
            <a:r>
              <a:rPr lang="fa-IR" sz="2800">
                <a:cs typeface="Mitra" pitchFamily="2" charset="-78"/>
              </a:rPr>
              <a:t>    4.  كسب موقعيت استراتژيك</a:t>
            </a:r>
          </a:p>
          <a:p>
            <a:pPr algn="l" rtl="0">
              <a:buFontTx/>
              <a:buNone/>
            </a:pPr>
            <a:r>
              <a:rPr lang="fa-IR" sz="2800">
                <a:cs typeface="Mitra" pitchFamily="2" charset="-78"/>
              </a:rPr>
              <a:t>Strategic-asset and capability-seeking</a:t>
            </a:r>
            <a:endParaRPr lang="en-US">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800" fill="hold">
                                          <p:stCondLst>
                                            <p:cond delay="0"/>
                                          </p:stCondLst>
                                        </p:cTn>
                                        <p:tgtEl>
                                          <p:spTgt spid="64514"/>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6451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64515">
                                            <p:txEl>
                                              <p:pRg st="0" end="0"/>
                                            </p:txEl>
                                          </p:spTgt>
                                        </p:tgtEl>
                                        <p:attrNameLst>
                                          <p:attrName>style.visibility</p:attrName>
                                        </p:attrNameLst>
                                      </p:cBhvr>
                                      <p:to>
                                        <p:strVal val="visible"/>
                                      </p:to>
                                    </p:set>
                                    <p:animEffect transition="in" filter="fade">
                                      <p:cBhvr>
                                        <p:cTn id="13" dur="1000"/>
                                        <p:tgtEl>
                                          <p:spTgt spid="64515">
                                            <p:txEl>
                                              <p:pRg st="0" end="0"/>
                                            </p:txEl>
                                          </p:spTgt>
                                        </p:tgtEl>
                                      </p:cBhvr>
                                    </p:animEffect>
                                    <p:anim calcmode="lin" valueType="num">
                                      <p:cBhvr>
                                        <p:cTn id="14" dur="1000" fill="hold"/>
                                        <p:tgtEl>
                                          <p:spTgt spid="64515">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64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64515">
                                            <p:txEl>
                                              <p:pRg st="1" end="1"/>
                                            </p:txEl>
                                          </p:spTgt>
                                        </p:tgtEl>
                                        <p:attrNameLst>
                                          <p:attrName>style.visibility</p:attrName>
                                        </p:attrNameLst>
                                      </p:cBhvr>
                                      <p:to>
                                        <p:strVal val="visible"/>
                                      </p:to>
                                    </p:set>
                                    <p:animEffect transition="in" filter="fade">
                                      <p:cBhvr>
                                        <p:cTn id="20" dur="1000"/>
                                        <p:tgtEl>
                                          <p:spTgt spid="64515">
                                            <p:txEl>
                                              <p:pRg st="1" end="1"/>
                                            </p:txEl>
                                          </p:spTgt>
                                        </p:tgtEl>
                                      </p:cBhvr>
                                    </p:animEffect>
                                    <p:anim calcmode="lin" valueType="num">
                                      <p:cBhvr>
                                        <p:cTn id="21" dur="1000" fill="hold"/>
                                        <p:tgtEl>
                                          <p:spTgt spid="64515">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645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64515">
                                            <p:txEl>
                                              <p:pRg st="2" end="2"/>
                                            </p:txEl>
                                          </p:spTgt>
                                        </p:tgtEl>
                                        <p:attrNameLst>
                                          <p:attrName>style.visibility</p:attrName>
                                        </p:attrNameLst>
                                      </p:cBhvr>
                                      <p:to>
                                        <p:strVal val="visible"/>
                                      </p:to>
                                    </p:set>
                                    <p:animEffect transition="in" filter="fade">
                                      <p:cBhvr>
                                        <p:cTn id="27" dur="1000"/>
                                        <p:tgtEl>
                                          <p:spTgt spid="64515">
                                            <p:txEl>
                                              <p:pRg st="2" end="2"/>
                                            </p:txEl>
                                          </p:spTgt>
                                        </p:tgtEl>
                                      </p:cBhvr>
                                    </p:animEffect>
                                    <p:anim calcmode="lin" valueType="num">
                                      <p:cBhvr>
                                        <p:cTn id="28" dur="1000" fill="hold"/>
                                        <p:tgtEl>
                                          <p:spTgt spid="64515">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645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64515">
                                            <p:txEl>
                                              <p:pRg st="3" end="3"/>
                                            </p:txEl>
                                          </p:spTgt>
                                        </p:tgtEl>
                                        <p:attrNameLst>
                                          <p:attrName>style.visibility</p:attrName>
                                        </p:attrNameLst>
                                      </p:cBhvr>
                                      <p:to>
                                        <p:strVal val="visible"/>
                                      </p:to>
                                    </p:set>
                                    <p:animEffect transition="in" filter="fade">
                                      <p:cBhvr>
                                        <p:cTn id="34" dur="1000"/>
                                        <p:tgtEl>
                                          <p:spTgt spid="64515">
                                            <p:txEl>
                                              <p:pRg st="3" end="3"/>
                                            </p:txEl>
                                          </p:spTgt>
                                        </p:tgtEl>
                                      </p:cBhvr>
                                    </p:animEffect>
                                    <p:anim calcmode="lin" valueType="num">
                                      <p:cBhvr>
                                        <p:cTn id="35" dur="1000" fill="hold"/>
                                        <p:tgtEl>
                                          <p:spTgt spid="64515">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645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64515">
                                            <p:txEl>
                                              <p:pRg st="4" end="4"/>
                                            </p:txEl>
                                          </p:spTgt>
                                        </p:tgtEl>
                                        <p:attrNameLst>
                                          <p:attrName>style.visibility</p:attrName>
                                        </p:attrNameLst>
                                      </p:cBhvr>
                                      <p:to>
                                        <p:strVal val="visible"/>
                                      </p:to>
                                    </p:set>
                                    <p:animEffect transition="in" filter="fade">
                                      <p:cBhvr>
                                        <p:cTn id="41" dur="1000"/>
                                        <p:tgtEl>
                                          <p:spTgt spid="64515">
                                            <p:txEl>
                                              <p:pRg st="4" end="4"/>
                                            </p:txEl>
                                          </p:spTgt>
                                        </p:tgtEl>
                                      </p:cBhvr>
                                    </p:animEffect>
                                    <p:anim calcmode="lin" valueType="num">
                                      <p:cBhvr>
                                        <p:cTn id="42" dur="1000" fill="hold"/>
                                        <p:tgtEl>
                                          <p:spTgt spid="64515">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645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64515">
                                            <p:txEl>
                                              <p:pRg st="5" end="5"/>
                                            </p:txEl>
                                          </p:spTgt>
                                        </p:tgtEl>
                                        <p:attrNameLst>
                                          <p:attrName>style.visibility</p:attrName>
                                        </p:attrNameLst>
                                      </p:cBhvr>
                                      <p:to>
                                        <p:strVal val="visible"/>
                                      </p:to>
                                    </p:set>
                                    <p:animEffect transition="in" filter="fade">
                                      <p:cBhvr>
                                        <p:cTn id="48" dur="1000"/>
                                        <p:tgtEl>
                                          <p:spTgt spid="64515">
                                            <p:txEl>
                                              <p:pRg st="5" end="5"/>
                                            </p:txEl>
                                          </p:spTgt>
                                        </p:tgtEl>
                                      </p:cBhvr>
                                    </p:animEffect>
                                    <p:anim calcmode="lin" valueType="num">
                                      <p:cBhvr>
                                        <p:cTn id="49" dur="1000" fill="hold"/>
                                        <p:tgtEl>
                                          <p:spTgt spid="64515">
                                            <p:txEl>
                                              <p:pRg st="5" end="5"/>
                                            </p:txEl>
                                          </p:spTgt>
                                        </p:tgtEl>
                                        <p:attrNameLst>
                                          <p:attrName>ppt_x</p:attrName>
                                        </p:attrNameLst>
                                      </p:cBhvr>
                                      <p:tavLst>
                                        <p:tav tm="0">
                                          <p:val>
                                            <p:strVal val="#ppt_x-.1"/>
                                          </p:val>
                                        </p:tav>
                                        <p:tav tm="100000">
                                          <p:val>
                                            <p:strVal val="#ppt_x"/>
                                          </p:val>
                                        </p:tav>
                                      </p:tavLst>
                                    </p:anim>
                                    <p:anim calcmode="lin" valueType="num">
                                      <p:cBhvr>
                                        <p:cTn id="50" dur="1000" fill="hold"/>
                                        <p:tgtEl>
                                          <p:spTgt spid="645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64515">
                                            <p:txEl>
                                              <p:pRg st="6" end="6"/>
                                            </p:txEl>
                                          </p:spTgt>
                                        </p:tgtEl>
                                        <p:attrNameLst>
                                          <p:attrName>style.visibility</p:attrName>
                                        </p:attrNameLst>
                                      </p:cBhvr>
                                      <p:to>
                                        <p:strVal val="visible"/>
                                      </p:to>
                                    </p:set>
                                    <p:animEffect transition="in" filter="fade">
                                      <p:cBhvr>
                                        <p:cTn id="55" dur="1000"/>
                                        <p:tgtEl>
                                          <p:spTgt spid="64515">
                                            <p:txEl>
                                              <p:pRg st="6" end="6"/>
                                            </p:txEl>
                                          </p:spTgt>
                                        </p:tgtEl>
                                      </p:cBhvr>
                                    </p:animEffect>
                                    <p:anim calcmode="lin" valueType="num">
                                      <p:cBhvr>
                                        <p:cTn id="56" dur="1000" fill="hold"/>
                                        <p:tgtEl>
                                          <p:spTgt spid="64515">
                                            <p:txEl>
                                              <p:pRg st="6" end="6"/>
                                            </p:txEl>
                                          </p:spTgt>
                                        </p:tgtEl>
                                        <p:attrNameLst>
                                          <p:attrName>ppt_x</p:attrName>
                                        </p:attrNameLst>
                                      </p:cBhvr>
                                      <p:tavLst>
                                        <p:tav tm="0">
                                          <p:val>
                                            <p:strVal val="#ppt_x-.1"/>
                                          </p:val>
                                        </p:tav>
                                        <p:tav tm="100000">
                                          <p:val>
                                            <p:strVal val="#ppt_x"/>
                                          </p:val>
                                        </p:tav>
                                      </p:tavLst>
                                    </p:anim>
                                    <p:anim calcmode="lin" valueType="num">
                                      <p:cBhvr>
                                        <p:cTn id="57" dur="1000" fill="hold"/>
                                        <p:tgtEl>
                                          <p:spTgt spid="645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0" presetClass="entr" presetSubtype="0" fill="hold" grpId="0" nodeType="clickEffect">
                                  <p:stCondLst>
                                    <p:cond delay="0"/>
                                  </p:stCondLst>
                                  <p:iterate type="lt">
                                    <p:tmPct val="10000"/>
                                  </p:iterate>
                                  <p:childTnLst>
                                    <p:set>
                                      <p:cBhvr>
                                        <p:cTn id="61" dur="1" fill="hold">
                                          <p:stCondLst>
                                            <p:cond delay="0"/>
                                          </p:stCondLst>
                                        </p:cTn>
                                        <p:tgtEl>
                                          <p:spTgt spid="64515">
                                            <p:txEl>
                                              <p:pRg st="7" end="7"/>
                                            </p:txEl>
                                          </p:spTgt>
                                        </p:tgtEl>
                                        <p:attrNameLst>
                                          <p:attrName>style.visibility</p:attrName>
                                        </p:attrNameLst>
                                      </p:cBhvr>
                                      <p:to>
                                        <p:strVal val="visible"/>
                                      </p:to>
                                    </p:set>
                                    <p:animEffect transition="in" filter="fade">
                                      <p:cBhvr>
                                        <p:cTn id="62" dur="1000"/>
                                        <p:tgtEl>
                                          <p:spTgt spid="64515">
                                            <p:txEl>
                                              <p:pRg st="7" end="7"/>
                                            </p:txEl>
                                          </p:spTgt>
                                        </p:tgtEl>
                                      </p:cBhvr>
                                    </p:animEffect>
                                    <p:anim calcmode="lin" valueType="num">
                                      <p:cBhvr>
                                        <p:cTn id="63" dur="1000" fill="hold"/>
                                        <p:tgtEl>
                                          <p:spTgt spid="64515">
                                            <p:txEl>
                                              <p:pRg st="7" end="7"/>
                                            </p:txEl>
                                          </p:spTgt>
                                        </p:tgtEl>
                                        <p:attrNameLst>
                                          <p:attrName>ppt_x</p:attrName>
                                        </p:attrNameLst>
                                      </p:cBhvr>
                                      <p:tavLst>
                                        <p:tav tm="0">
                                          <p:val>
                                            <p:strVal val="#ppt_x-.1"/>
                                          </p:val>
                                        </p:tav>
                                        <p:tav tm="100000">
                                          <p:val>
                                            <p:strVal val="#ppt_x"/>
                                          </p:val>
                                        </p:tav>
                                      </p:tavLst>
                                    </p:anim>
                                    <p:anim calcmode="lin" valueType="num">
                                      <p:cBhvr>
                                        <p:cTn id="64" dur="1000" fill="hold"/>
                                        <p:tgtEl>
                                          <p:spTgt spid="645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0" presetClass="entr" presetSubtype="0" fill="hold" grpId="0" nodeType="clickEffect">
                                  <p:stCondLst>
                                    <p:cond delay="0"/>
                                  </p:stCondLst>
                                  <p:iterate type="lt">
                                    <p:tmPct val="10000"/>
                                  </p:iterate>
                                  <p:childTnLst>
                                    <p:set>
                                      <p:cBhvr>
                                        <p:cTn id="68" dur="1" fill="hold">
                                          <p:stCondLst>
                                            <p:cond delay="0"/>
                                          </p:stCondLst>
                                        </p:cTn>
                                        <p:tgtEl>
                                          <p:spTgt spid="64515">
                                            <p:txEl>
                                              <p:pRg st="8" end="8"/>
                                            </p:txEl>
                                          </p:spTgt>
                                        </p:tgtEl>
                                        <p:attrNameLst>
                                          <p:attrName>style.visibility</p:attrName>
                                        </p:attrNameLst>
                                      </p:cBhvr>
                                      <p:to>
                                        <p:strVal val="visible"/>
                                      </p:to>
                                    </p:set>
                                    <p:animEffect transition="in" filter="fade">
                                      <p:cBhvr>
                                        <p:cTn id="69" dur="1000"/>
                                        <p:tgtEl>
                                          <p:spTgt spid="64515">
                                            <p:txEl>
                                              <p:pRg st="8" end="8"/>
                                            </p:txEl>
                                          </p:spTgt>
                                        </p:tgtEl>
                                      </p:cBhvr>
                                    </p:animEffect>
                                    <p:anim calcmode="lin" valueType="num">
                                      <p:cBhvr>
                                        <p:cTn id="70" dur="1000" fill="hold"/>
                                        <p:tgtEl>
                                          <p:spTgt spid="64515">
                                            <p:txEl>
                                              <p:pRg st="8" end="8"/>
                                            </p:txEl>
                                          </p:spTgt>
                                        </p:tgtEl>
                                        <p:attrNameLst>
                                          <p:attrName>ppt_x</p:attrName>
                                        </p:attrNameLst>
                                      </p:cBhvr>
                                      <p:tavLst>
                                        <p:tav tm="0">
                                          <p:val>
                                            <p:strVal val="#ppt_x-.1"/>
                                          </p:val>
                                        </p:tav>
                                        <p:tav tm="100000">
                                          <p:val>
                                            <p:strVal val="#ppt_x"/>
                                          </p:val>
                                        </p:tav>
                                      </p:tavLst>
                                    </p:anim>
                                    <p:anim calcmode="lin" valueType="num">
                                      <p:cBhvr>
                                        <p:cTn id="71" dur="1000" fill="hold"/>
                                        <p:tgtEl>
                                          <p:spTgt spid="645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67586" name="Rectangle 2"/>
          <p:cNvSpPr>
            <a:spLocks noGrp="1" noChangeArrowheads="1"/>
          </p:cNvSpPr>
          <p:nvPr>
            <p:ph type="title"/>
          </p:nvPr>
        </p:nvSpPr>
        <p:spPr>
          <a:xfrm>
            <a:off x="304800" y="228600"/>
            <a:ext cx="7772400" cy="1143000"/>
          </a:xfrm>
        </p:spPr>
        <p:txBody>
          <a:bodyPr/>
          <a:lstStyle/>
          <a:p>
            <a:pPr algn="r"/>
            <a:r>
              <a:rPr lang="fa-IR">
                <a:solidFill>
                  <a:srgbClr val="BB4925"/>
                </a:solidFill>
                <a:cs typeface="Mitra" pitchFamily="2" charset="-78"/>
              </a:rPr>
              <a:t>نحوه تعامل با بنگاه هاي بزرگ</a:t>
            </a:r>
            <a:endParaRPr lang="en-US">
              <a:solidFill>
                <a:srgbClr val="BB4925"/>
              </a:solidFill>
              <a:cs typeface="Mitra" pitchFamily="2" charset="-78"/>
            </a:endParaRPr>
          </a:p>
        </p:txBody>
      </p:sp>
      <p:sp>
        <p:nvSpPr>
          <p:cNvPr id="67587" name="Rectangle 3"/>
          <p:cNvSpPr>
            <a:spLocks noGrp="1" noChangeArrowheads="1"/>
          </p:cNvSpPr>
          <p:nvPr>
            <p:ph type="body" idx="1"/>
          </p:nvPr>
        </p:nvSpPr>
        <p:spPr>
          <a:xfrm>
            <a:off x="228600" y="1905000"/>
            <a:ext cx="8915400" cy="4343400"/>
          </a:xfrm>
        </p:spPr>
        <p:txBody>
          <a:bodyPr/>
          <a:lstStyle/>
          <a:p>
            <a:r>
              <a:rPr lang="fa-IR">
                <a:cs typeface="Mitra" pitchFamily="2" charset="-78"/>
              </a:rPr>
              <a:t>راه اندازي پروژه هاي مشترك دو جانبه ميان بنگاه هاي داخلي و بنگاه هاي بزرگ به منظور استفاده از نام تجاري قوي آن ها </a:t>
            </a:r>
          </a:p>
          <a:p>
            <a:r>
              <a:rPr lang="fa-IR">
                <a:cs typeface="Mitra" pitchFamily="2" charset="-78"/>
              </a:rPr>
              <a:t>برقراري پيوند هاي پيشين به صورتي كه شعب بنگاه هاي بزرگ در منطقه كالاها و خدمات را از </a:t>
            </a:r>
            <a:r>
              <a:rPr lang="en-US">
                <a:latin typeface="Times New Roman" pitchFamily="18" charset="0"/>
                <a:cs typeface="Mitra" pitchFamily="2" charset="-78"/>
              </a:rPr>
              <a:t>Supplier</a:t>
            </a:r>
            <a:r>
              <a:rPr lang="fa-IR">
                <a:cs typeface="Mitra" pitchFamily="2" charset="-78"/>
              </a:rPr>
              <a:t> هاي محلي خريداري كنند. </a:t>
            </a:r>
            <a:endParaRPr lang="en-US">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800" fill="hold">
                                          <p:stCondLst>
                                            <p:cond delay="0"/>
                                          </p:stCondLst>
                                        </p:cTn>
                                        <p:tgtEl>
                                          <p:spTgt spid="6758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6758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67587">
                                            <p:txEl>
                                              <p:pRg st="0" end="0"/>
                                            </p:txEl>
                                          </p:spTgt>
                                        </p:tgtEl>
                                        <p:attrNameLst>
                                          <p:attrName>style.visibility</p:attrName>
                                        </p:attrNameLst>
                                      </p:cBhvr>
                                      <p:to>
                                        <p:strVal val="visible"/>
                                      </p:to>
                                    </p:set>
                                    <p:animEffect transition="in" filter="fade">
                                      <p:cBhvr>
                                        <p:cTn id="13" dur="1000"/>
                                        <p:tgtEl>
                                          <p:spTgt spid="67587">
                                            <p:txEl>
                                              <p:pRg st="0" end="0"/>
                                            </p:txEl>
                                          </p:spTgt>
                                        </p:tgtEl>
                                      </p:cBhvr>
                                    </p:animEffect>
                                    <p:anim calcmode="lin" valueType="num">
                                      <p:cBhvr>
                                        <p:cTn id="14" dur="1000" fill="hold"/>
                                        <p:tgtEl>
                                          <p:spTgt spid="67587">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67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67587">
                                            <p:txEl>
                                              <p:pRg st="1" end="1"/>
                                            </p:txEl>
                                          </p:spTgt>
                                        </p:tgtEl>
                                        <p:attrNameLst>
                                          <p:attrName>style.visibility</p:attrName>
                                        </p:attrNameLst>
                                      </p:cBhvr>
                                      <p:to>
                                        <p:strVal val="visible"/>
                                      </p:to>
                                    </p:set>
                                    <p:animEffect transition="in" filter="fade">
                                      <p:cBhvr>
                                        <p:cTn id="20" dur="1000"/>
                                        <p:tgtEl>
                                          <p:spTgt spid="67587">
                                            <p:txEl>
                                              <p:pRg st="1" end="1"/>
                                            </p:txEl>
                                          </p:spTgt>
                                        </p:tgtEl>
                                      </p:cBhvr>
                                    </p:animEffect>
                                    <p:anim calcmode="lin" valueType="num">
                                      <p:cBhvr>
                                        <p:cTn id="21" dur="1000" fill="hold"/>
                                        <p:tgtEl>
                                          <p:spTgt spid="67587">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6758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69634" name="Rectangle 2"/>
          <p:cNvSpPr>
            <a:spLocks noGrp="1" noChangeArrowheads="1"/>
          </p:cNvSpPr>
          <p:nvPr>
            <p:ph type="title"/>
          </p:nvPr>
        </p:nvSpPr>
        <p:spPr>
          <a:xfrm>
            <a:off x="539750" y="0"/>
            <a:ext cx="8229600" cy="976313"/>
          </a:xfrm>
        </p:spPr>
        <p:txBody>
          <a:bodyPr/>
          <a:lstStyle/>
          <a:p>
            <a:r>
              <a:rPr lang="fa-IR">
                <a:solidFill>
                  <a:srgbClr val="BB4925"/>
                </a:solidFill>
                <a:cs typeface="Mitra" pitchFamily="2" charset="-78"/>
              </a:rPr>
              <a:t>اقدامات عملي سازمان هاي دولتي</a:t>
            </a:r>
            <a:endParaRPr lang="en-US">
              <a:solidFill>
                <a:srgbClr val="BB4925"/>
              </a:solidFill>
              <a:cs typeface="Mitra" pitchFamily="2" charset="-78"/>
            </a:endParaRPr>
          </a:p>
        </p:txBody>
      </p:sp>
      <p:sp>
        <p:nvSpPr>
          <p:cNvPr id="69635" name="Rectangle 3"/>
          <p:cNvSpPr>
            <a:spLocks noGrp="1" noChangeArrowheads="1"/>
          </p:cNvSpPr>
          <p:nvPr>
            <p:ph type="body" idx="1"/>
          </p:nvPr>
        </p:nvSpPr>
        <p:spPr>
          <a:xfrm>
            <a:off x="0" y="1125538"/>
            <a:ext cx="9144000" cy="5732462"/>
          </a:xfrm>
        </p:spPr>
        <p:txBody>
          <a:bodyPr/>
          <a:lstStyle/>
          <a:p>
            <a:pPr>
              <a:lnSpc>
                <a:spcPct val="90000"/>
              </a:lnSpc>
            </a:pPr>
            <a:r>
              <a:rPr lang="fa-IR">
                <a:latin typeface="Times New Roman" pitchFamily="18" charset="0"/>
                <a:cs typeface="Mitra" pitchFamily="2" charset="-78"/>
              </a:rPr>
              <a:t>طراحي يك استراتژي ورود به بازار براي بنگاه هاي داخلي با استفاده از انجام تحقيقات بازار و ارائه اطلاعاتي در مورد رقيبان</a:t>
            </a:r>
          </a:p>
          <a:p>
            <a:pPr>
              <a:lnSpc>
                <a:spcPct val="90000"/>
              </a:lnSpc>
            </a:pPr>
            <a:r>
              <a:rPr lang="fa-IR">
                <a:latin typeface="Times New Roman" pitchFamily="18" charset="0"/>
                <a:cs typeface="Mitra" pitchFamily="2" charset="-78"/>
              </a:rPr>
              <a:t>پايش تحولات تجاري بازار هاي جهان</a:t>
            </a:r>
          </a:p>
          <a:p>
            <a:pPr>
              <a:lnSpc>
                <a:spcPct val="90000"/>
              </a:lnSpc>
            </a:pPr>
            <a:r>
              <a:rPr lang="fa-IR">
                <a:latin typeface="Times New Roman" pitchFamily="18" charset="0"/>
                <a:cs typeface="Mitra" pitchFamily="2" charset="-78"/>
              </a:rPr>
              <a:t> ايجاد اطمينان در جهت منطبق بودن توانايي ها و مهارت هاي تحقيقاتي كشور با نياز بازارهاي جهاني</a:t>
            </a:r>
          </a:p>
          <a:p>
            <a:pPr>
              <a:lnSpc>
                <a:spcPct val="90000"/>
              </a:lnSpc>
            </a:pPr>
            <a:r>
              <a:rPr lang="fa-IR">
                <a:latin typeface="Times New Roman" pitchFamily="18" charset="0"/>
                <a:cs typeface="Mitra" pitchFamily="2" charset="-78"/>
              </a:rPr>
              <a:t>برگزاري بازديد هاي مختلف از داخل كشور</a:t>
            </a:r>
          </a:p>
          <a:p>
            <a:pPr>
              <a:lnSpc>
                <a:spcPct val="90000"/>
              </a:lnSpc>
            </a:pPr>
            <a:r>
              <a:rPr lang="fa-IR">
                <a:latin typeface="Times New Roman" pitchFamily="18" charset="0"/>
                <a:cs typeface="Mitra" pitchFamily="2" charset="-78"/>
              </a:rPr>
              <a:t> انتشار گزارش هاي مختلف و دعوت رسانه هاي بين المللي براي تهيه گزارش</a:t>
            </a:r>
          </a:p>
          <a:p>
            <a:pPr>
              <a:lnSpc>
                <a:spcPct val="90000"/>
              </a:lnSpc>
            </a:pPr>
            <a:r>
              <a:rPr lang="fa-IR">
                <a:latin typeface="Times New Roman" pitchFamily="18" charset="0"/>
                <a:cs typeface="Mitra" pitchFamily="2" charset="-78"/>
              </a:rPr>
              <a:t>ترتيب دادن نمايشگاه هايي كه بنگاه هاي داخلي بتوانند كالا ها و خدمات خود را به بازار هاي جهاني معرفي كنند. </a:t>
            </a:r>
          </a:p>
          <a:p>
            <a:pPr>
              <a:lnSpc>
                <a:spcPct val="90000"/>
              </a:lnSpc>
            </a:pPr>
            <a:r>
              <a:rPr lang="fa-IR">
                <a:cs typeface="Mitra" pitchFamily="2" charset="-78"/>
              </a:rPr>
              <a:t>بررسي و هدف قراردادن بنگاه هاي بزرگ با تكنولوژي بالا و نام تجاري قوي</a:t>
            </a:r>
            <a:endParaRPr lang="fa-IR">
              <a:latin typeface="Times New Roman" pitchFamily="18" charset="0"/>
              <a:cs typeface="Mitra" pitchFamily="2" charset="-78"/>
            </a:endParaRPr>
          </a:p>
          <a:p>
            <a:pPr>
              <a:lnSpc>
                <a:spcPct val="90000"/>
              </a:lnSpc>
            </a:pPr>
            <a:endParaRPr lang="en-US">
              <a:latin typeface="Times New Roman" pitchFamily="18" charset="0"/>
              <a:cs typeface="Mitra"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69634"/>
                                        </p:tgtEl>
                                        <p:attrNameLst>
                                          <p:attrName>style.visibility</p:attrName>
                                        </p:attrNameLst>
                                      </p:cBhvr>
                                      <p:to>
                                        <p:strVal val="visible"/>
                                      </p:to>
                                    </p:set>
                                    <p:anim calcmode="lin" valueType="num">
                                      <p:cBhvr additive="base">
                                        <p:cTn id="7" dur="800" fill="hold">
                                          <p:stCondLst>
                                            <p:cond delay="0"/>
                                          </p:stCondLst>
                                        </p:cTn>
                                        <p:tgtEl>
                                          <p:spTgt spid="69634"/>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6963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69635">
                                            <p:txEl>
                                              <p:pRg st="0" end="0"/>
                                            </p:txEl>
                                          </p:spTgt>
                                        </p:tgtEl>
                                        <p:attrNameLst>
                                          <p:attrName>style.visibility</p:attrName>
                                        </p:attrNameLst>
                                      </p:cBhvr>
                                      <p:to>
                                        <p:strVal val="visible"/>
                                      </p:to>
                                    </p:set>
                                    <p:animEffect transition="in" filter="fade">
                                      <p:cBhvr>
                                        <p:cTn id="13" dur="1000"/>
                                        <p:tgtEl>
                                          <p:spTgt spid="69635">
                                            <p:txEl>
                                              <p:pRg st="0" end="0"/>
                                            </p:txEl>
                                          </p:spTgt>
                                        </p:tgtEl>
                                      </p:cBhvr>
                                    </p:animEffect>
                                    <p:anim calcmode="lin" valueType="num">
                                      <p:cBhvr>
                                        <p:cTn id="14" dur="1000" fill="hold"/>
                                        <p:tgtEl>
                                          <p:spTgt spid="69635">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69635">
                                            <p:txEl>
                                              <p:pRg st="1" end="1"/>
                                            </p:txEl>
                                          </p:spTgt>
                                        </p:tgtEl>
                                        <p:attrNameLst>
                                          <p:attrName>style.visibility</p:attrName>
                                        </p:attrNameLst>
                                      </p:cBhvr>
                                      <p:to>
                                        <p:strVal val="visible"/>
                                      </p:to>
                                    </p:set>
                                    <p:animEffect transition="in" filter="fade">
                                      <p:cBhvr>
                                        <p:cTn id="20" dur="1000"/>
                                        <p:tgtEl>
                                          <p:spTgt spid="69635">
                                            <p:txEl>
                                              <p:pRg st="1" end="1"/>
                                            </p:txEl>
                                          </p:spTgt>
                                        </p:tgtEl>
                                      </p:cBhvr>
                                    </p:animEffect>
                                    <p:anim calcmode="lin" valueType="num">
                                      <p:cBhvr>
                                        <p:cTn id="21" dur="1000" fill="hold"/>
                                        <p:tgtEl>
                                          <p:spTgt spid="69635">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69635">
                                            <p:txEl>
                                              <p:pRg st="2" end="2"/>
                                            </p:txEl>
                                          </p:spTgt>
                                        </p:tgtEl>
                                        <p:attrNameLst>
                                          <p:attrName>style.visibility</p:attrName>
                                        </p:attrNameLst>
                                      </p:cBhvr>
                                      <p:to>
                                        <p:strVal val="visible"/>
                                      </p:to>
                                    </p:set>
                                    <p:animEffect transition="in" filter="fade">
                                      <p:cBhvr>
                                        <p:cTn id="27" dur="1000"/>
                                        <p:tgtEl>
                                          <p:spTgt spid="69635">
                                            <p:txEl>
                                              <p:pRg st="2" end="2"/>
                                            </p:txEl>
                                          </p:spTgt>
                                        </p:tgtEl>
                                      </p:cBhvr>
                                    </p:animEffect>
                                    <p:anim calcmode="lin" valueType="num">
                                      <p:cBhvr>
                                        <p:cTn id="28" dur="1000" fill="hold"/>
                                        <p:tgtEl>
                                          <p:spTgt spid="69635">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69635">
                                            <p:txEl>
                                              <p:pRg st="3" end="3"/>
                                            </p:txEl>
                                          </p:spTgt>
                                        </p:tgtEl>
                                        <p:attrNameLst>
                                          <p:attrName>style.visibility</p:attrName>
                                        </p:attrNameLst>
                                      </p:cBhvr>
                                      <p:to>
                                        <p:strVal val="visible"/>
                                      </p:to>
                                    </p:set>
                                    <p:animEffect transition="in" filter="fade">
                                      <p:cBhvr>
                                        <p:cTn id="34" dur="1000"/>
                                        <p:tgtEl>
                                          <p:spTgt spid="69635">
                                            <p:txEl>
                                              <p:pRg st="3" end="3"/>
                                            </p:txEl>
                                          </p:spTgt>
                                        </p:tgtEl>
                                      </p:cBhvr>
                                    </p:animEffect>
                                    <p:anim calcmode="lin" valueType="num">
                                      <p:cBhvr>
                                        <p:cTn id="35" dur="1000" fill="hold"/>
                                        <p:tgtEl>
                                          <p:spTgt spid="69635">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69635">
                                            <p:txEl>
                                              <p:pRg st="4" end="4"/>
                                            </p:txEl>
                                          </p:spTgt>
                                        </p:tgtEl>
                                        <p:attrNameLst>
                                          <p:attrName>style.visibility</p:attrName>
                                        </p:attrNameLst>
                                      </p:cBhvr>
                                      <p:to>
                                        <p:strVal val="visible"/>
                                      </p:to>
                                    </p:set>
                                    <p:animEffect transition="in" filter="fade">
                                      <p:cBhvr>
                                        <p:cTn id="41" dur="1000"/>
                                        <p:tgtEl>
                                          <p:spTgt spid="69635">
                                            <p:txEl>
                                              <p:pRg st="4" end="4"/>
                                            </p:txEl>
                                          </p:spTgt>
                                        </p:tgtEl>
                                      </p:cBhvr>
                                    </p:animEffect>
                                    <p:anim calcmode="lin" valueType="num">
                                      <p:cBhvr>
                                        <p:cTn id="42" dur="1000" fill="hold"/>
                                        <p:tgtEl>
                                          <p:spTgt spid="69635">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69635">
                                            <p:txEl>
                                              <p:pRg st="5" end="5"/>
                                            </p:txEl>
                                          </p:spTgt>
                                        </p:tgtEl>
                                        <p:attrNameLst>
                                          <p:attrName>style.visibility</p:attrName>
                                        </p:attrNameLst>
                                      </p:cBhvr>
                                      <p:to>
                                        <p:strVal val="visible"/>
                                      </p:to>
                                    </p:set>
                                    <p:animEffect transition="in" filter="fade">
                                      <p:cBhvr>
                                        <p:cTn id="48" dur="1000"/>
                                        <p:tgtEl>
                                          <p:spTgt spid="69635">
                                            <p:txEl>
                                              <p:pRg st="5" end="5"/>
                                            </p:txEl>
                                          </p:spTgt>
                                        </p:tgtEl>
                                      </p:cBhvr>
                                    </p:animEffect>
                                    <p:anim calcmode="lin" valueType="num">
                                      <p:cBhvr>
                                        <p:cTn id="49" dur="1000" fill="hold"/>
                                        <p:tgtEl>
                                          <p:spTgt spid="69635">
                                            <p:txEl>
                                              <p:pRg st="5" end="5"/>
                                            </p:txEl>
                                          </p:spTgt>
                                        </p:tgtEl>
                                        <p:attrNameLst>
                                          <p:attrName>ppt_x</p:attrName>
                                        </p:attrNameLst>
                                      </p:cBhvr>
                                      <p:tavLst>
                                        <p:tav tm="0">
                                          <p:val>
                                            <p:strVal val="#ppt_x-.1"/>
                                          </p:val>
                                        </p:tav>
                                        <p:tav tm="100000">
                                          <p:val>
                                            <p:strVal val="#ppt_x"/>
                                          </p:val>
                                        </p:tav>
                                      </p:tavLst>
                                    </p:anim>
                                    <p:anim calcmode="lin" valueType="num">
                                      <p:cBhvr>
                                        <p:cTn id="50" dur="10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69635">
                                            <p:txEl>
                                              <p:pRg st="6" end="6"/>
                                            </p:txEl>
                                          </p:spTgt>
                                        </p:tgtEl>
                                        <p:attrNameLst>
                                          <p:attrName>style.visibility</p:attrName>
                                        </p:attrNameLst>
                                      </p:cBhvr>
                                      <p:to>
                                        <p:strVal val="visible"/>
                                      </p:to>
                                    </p:set>
                                    <p:animEffect transition="in" filter="fade">
                                      <p:cBhvr>
                                        <p:cTn id="55" dur="1000"/>
                                        <p:tgtEl>
                                          <p:spTgt spid="69635">
                                            <p:txEl>
                                              <p:pRg st="6" end="6"/>
                                            </p:txEl>
                                          </p:spTgt>
                                        </p:tgtEl>
                                      </p:cBhvr>
                                    </p:animEffect>
                                    <p:anim calcmode="lin" valueType="num">
                                      <p:cBhvr>
                                        <p:cTn id="56" dur="1000" fill="hold"/>
                                        <p:tgtEl>
                                          <p:spTgt spid="69635">
                                            <p:txEl>
                                              <p:pRg st="6" end="6"/>
                                            </p:txEl>
                                          </p:spTgt>
                                        </p:tgtEl>
                                        <p:attrNameLst>
                                          <p:attrName>ppt_x</p:attrName>
                                        </p:attrNameLst>
                                      </p:cBhvr>
                                      <p:tavLst>
                                        <p:tav tm="0">
                                          <p:val>
                                            <p:strVal val="#ppt_x-.1"/>
                                          </p:val>
                                        </p:tav>
                                        <p:tav tm="100000">
                                          <p:val>
                                            <p:strVal val="#ppt_x"/>
                                          </p:val>
                                        </p:tav>
                                      </p:tavLst>
                                    </p:anim>
                                    <p:anim calcmode="lin" valueType="num">
                                      <p:cBhvr>
                                        <p:cTn id="57" dur="10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00354" name="Rectangle 2"/>
          <p:cNvSpPr>
            <a:spLocks noGrp="1" noChangeArrowheads="1"/>
          </p:cNvSpPr>
          <p:nvPr>
            <p:ph type="title"/>
          </p:nvPr>
        </p:nvSpPr>
        <p:spPr>
          <a:xfrm>
            <a:off x="457200" y="457200"/>
            <a:ext cx="7772400" cy="1143000"/>
          </a:xfrm>
        </p:spPr>
        <p:txBody>
          <a:bodyPr/>
          <a:lstStyle/>
          <a:p>
            <a:pPr algn="r"/>
            <a:r>
              <a:rPr lang="fa-IR">
                <a:solidFill>
                  <a:srgbClr val="950F25"/>
                </a:solidFill>
                <a:cs typeface="Mitra" pitchFamily="2" charset="-78"/>
              </a:rPr>
              <a:t>الف) قابليت مديريت تحقيقات</a:t>
            </a:r>
            <a:endParaRPr lang="en-US">
              <a:solidFill>
                <a:srgbClr val="950F25"/>
              </a:solidFill>
              <a:cs typeface="Mitra" pitchFamily="2" charset="-78"/>
            </a:endParaRPr>
          </a:p>
        </p:txBody>
      </p:sp>
      <p:sp>
        <p:nvSpPr>
          <p:cNvPr id="100355" name="Rectangle 3"/>
          <p:cNvSpPr>
            <a:spLocks noGrp="1" noChangeArrowheads="1"/>
          </p:cNvSpPr>
          <p:nvPr>
            <p:ph type="body" idx="1"/>
          </p:nvPr>
        </p:nvSpPr>
        <p:spPr>
          <a:xfrm>
            <a:off x="762000" y="1524000"/>
            <a:ext cx="7772400" cy="1108075"/>
          </a:xfrm>
        </p:spPr>
        <p:txBody>
          <a:bodyPr/>
          <a:lstStyle/>
          <a:p>
            <a:pPr>
              <a:buFontTx/>
              <a:buNone/>
            </a:pPr>
            <a:r>
              <a:rPr lang="fa-IR" i="1">
                <a:solidFill>
                  <a:srgbClr val="391094"/>
                </a:solidFill>
                <a:cs typeface="Mitra" pitchFamily="2" charset="-78"/>
              </a:rPr>
              <a:t>ارزيابي طرحهاي تحقيق و توسعه:</a:t>
            </a:r>
          </a:p>
          <a:p>
            <a:pPr algn="ctr">
              <a:buFontTx/>
              <a:buNone/>
            </a:pPr>
            <a:r>
              <a:rPr lang="fa-IR" sz="2400">
                <a:solidFill>
                  <a:srgbClr val="391094"/>
                </a:solidFill>
                <a:cs typeface="Mitra" pitchFamily="2" charset="-78"/>
              </a:rPr>
              <a:t> </a:t>
            </a:r>
            <a:r>
              <a:rPr lang="ar-SA" sz="2400">
                <a:solidFill>
                  <a:srgbClr val="391094"/>
                </a:solidFill>
                <a:cs typeface="Mitra" pitchFamily="2" charset="-78"/>
              </a:rPr>
              <a:t>بازه زماني طولاني</a:t>
            </a:r>
            <a:endParaRPr lang="en-US" sz="2400">
              <a:solidFill>
                <a:srgbClr val="391094"/>
              </a:solidFill>
              <a:cs typeface="Mitra" pitchFamily="2" charset="-78"/>
            </a:endParaRPr>
          </a:p>
        </p:txBody>
      </p:sp>
      <p:graphicFrame>
        <p:nvGraphicFramePr>
          <p:cNvPr id="100356" name="Group 4"/>
          <p:cNvGraphicFramePr>
            <a:graphicFrameLocks noGrp="1"/>
          </p:cNvGraphicFramePr>
          <p:nvPr/>
        </p:nvGraphicFramePr>
        <p:xfrm>
          <a:off x="1524000" y="2209800"/>
          <a:ext cx="5638800" cy="1981201"/>
        </p:xfrm>
        <a:graphic>
          <a:graphicData uri="http://schemas.openxmlformats.org/drawingml/2006/table">
            <a:tbl>
              <a:tblPr rtl="1"/>
              <a:tblGrid>
                <a:gridCol w="3392487"/>
                <a:gridCol w="2246313"/>
              </a:tblGrid>
              <a:tr h="9382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CC3300"/>
                          </a:solidFill>
                          <a:effectLst/>
                          <a:latin typeface="Arial" charset="0"/>
                          <a:ea typeface="Times New Roman" pitchFamily="18" charset="0"/>
                          <a:cs typeface="Mitra" pitchFamily="2" charset="-78"/>
                        </a:rPr>
                        <a:t>زمان رسيدن به سو</a:t>
                      </a:r>
                      <a:r>
                        <a:rPr kumimoji="0" lang="fa-IR" sz="2400" b="1" i="0" u="none" strike="noStrike" cap="none" normalizeH="0" baseline="0" smtClean="0">
                          <a:ln>
                            <a:noFill/>
                          </a:ln>
                          <a:solidFill>
                            <a:srgbClr val="CC3300"/>
                          </a:solidFill>
                          <a:effectLst/>
                          <a:latin typeface="Arial" charset="0"/>
                          <a:ea typeface="Times New Roman" pitchFamily="18" charset="0"/>
                          <a:cs typeface="Mitra" pitchFamily="2" charset="-78"/>
                        </a:rPr>
                        <a:t>د</a:t>
                      </a:r>
                      <a:r>
                        <a:rPr kumimoji="0" lang="ar-SA" sz="2400" b="1" i="0" u="none" strike="noStrike" cap="none" normalizeH="0" baseline="0" smtClean="0">
                          <a:ln>
                            <a:noFill/>
                          </a:ln>
                          <a:solidFill>
                            <a:srgbClr val="CC3300"/>
                          </a:solidFill>
                          <a:effectLst/>
                          <a:latin typeface="Arial" charset="0"/>
                          <a:ea typeface="Times New Roman" pitchFamily="18" charset="0"/>
                          <a:cs typeface="Mitra" pitchFamily="2" charset="-78"/>
                        </a:rPr>
                        <a:t> حاصل از نوآوري</a:t>
                      </a:r>
                      <a:r>
                        <a:rPr kumimoji="0" lang="fa-IR" sz="2400" b="1" i="0" u="none" strike="noStrike" cap="none" normalizeH="0" baseline="0" smtClean="0">
                          <a:ln>
                            <a:noFill/>
                          </a:ln>
                          <a:solidFill>
                            <a:srgbClr val="CC3300"/>
                          </a:solidFill>
                          <a:effectLst/>
                          <a:latin typeface="Arial" charset="0"/>
                          <a:ea typeface="Times New Roman" pitchFamily="18" charset="0"/>
                          <a:cs typeface="Mitra" pitchFamily="2" charset="-78"/>
                        </a:rPr>
                        <a:t> </a:t>
                      </a:r>
                      <a:r>
                        <a:rPr kumimoji="0" lang="ar-SA" sz="2400" b="1" i="0" u="none" strike="noStrike" cap="none" normalizeH="0" baseline="0" smtClean="0">
                          <a:ln>
                            <a:noFill/>
                          </a:ln>
                          <a:solidFill>
                            <a:srgbClr val="CC3300"/>
                          </a:solidFill>
                          <a:effectLst/>
                          <a:latin typeface="Arial" charset="0"/>
                          <a:ea typeface="Times New Roman" pitchFamily="18" charset="0"/>
                          <a:cs typeface="Mitra" pitchFamily="2" charset="-78"/>
                        </a:rPr>
                        <a:t>هاي تکنولوژيک</a:t>
                      </a:r>
                    </a:p>
                  </a:txBody>
                  <a:tcPr horzOverflow="overflow">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CC3300"/>
                          </a:solidFill>
                          <a:effectLst/>
                          <a:latin typeface="Arial" charset="0"/>
                          <a:ea typeface="Times New Roman" pitchFamily="18" charset="0"/>
                          <a:cs typeface="Mitra" pitchFamily="2" charset="-78"/>
                        </a:rPr>
                        <a:t>نوع تحقيقات</a:t>
                      </a:r>
                    </a:p>
                  </a:txBody>
                  <a:tcPr horzOverflow="overflow">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r h="5222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391094"/>
                          </a:solidFill>
                          <a:effectLst/>
                          <a:latin typeface="Arial" charset="0"/>
                          <a:ea typeface="Times New Roman" pitchFamily="18" charset="0"/>
                          <a:cs typeface="Mitra" pitchFamily="2" charset="-78"/>
                        </a:rPr>
                        <a:t>10 تا 70 سال</a:t>
                      </a:r>
                    </a:p>
                  </a:txBody>
                  <a:tcPr horzOverflow="overflow">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391094"/>
                          </a:solidFill>
                          <a:effectLst/>
                          <a:latin typeface="Arial" charset="0"/>
                          <a:ea typeface="Times New Roman" pitchFamily="18" charset="0"/>
                          <a:cs typeface="Mitra" pitchFamily="2" charset="-78"/>
                        </a:rPr>
                        <a:t>تحقيقات پايه</a:t>
                      </a:r>
                      <a:r>
                        <a:rPr kumimoji="0" lang="fa-IR" sz="2400" b="1" i="0" u="none" strike="noStrike" cap="none" normalizeH="0" baseline="0" smtClean="0">
                          <a:ln>
                            <a:noFill/>
                          </a:ln>
                          <a:solidFill>
                            <a:srgbClr val="391094"/>
                          </a:solidFill>
                          <a:effectLst/>
                          <a:latin typeface="Arial" charset="0"/>
                          <a:ea typeface="Times New Roman" pitchFamily="18" charset="0"/>
                          <a:cs typeface="Mitra" pitchFamily="2" charset="-78"/>
                        </a:rPr>
                        <a:t> </a:t>
                      </a:r>
                      <a:r>
                        <a:rPr kumimoji="0" lang="ar-SA" sz="2400" b="1" i="0" u="none" strike="noStrike" cap="none" normalizeH="0" baseline="0" smtClean="0">
                          <a:ln>
                            <a:noFill/>
                          </a:ln>
                          <a:solidFill>
                            <a:srgbClr val="391094"/>
                          </a:solidFill>
                          <a:effectLst/>
                          <a:latin typeface="Arial" charset="0"/>
                          <a:ea typeface="Times New Roman" pitchFamily="18" charset="0"/>
                          <a:cs typeface="Mitra" pitchFamily="2" charset="-78"/>
                        </a:rPr>
                        <a:t>اي</a:t>
                      </a:r>
                    </a:p>
                  </a:txBody>
                  <a:tcPr horzOverflow="overflow">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520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391094"/>
                          </a:solidFill>
                          <a:effectLst/>
                          <a:latin typeface="Arial" charset="0"/>
                          <a:ea typeface="Times New Roman" pitchFamily="18" charset="0"/>
                          <a:cs typeface="Mitra" pitchFamily="2" charset="-78"/>
                        </a:rPr>
                        <a:t>2 تا 5 سال</a:t>
                      </a:r>
                    </a:p>
                  </a:txBody>
                  <a:tcPr horzOverflow="overflow">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391094"/>
                          </a:solidFill>
                          <a:effectLst/>
                          <a:latin typeface="Arial" charset="0"/>
                          <a:ea typeface="Times New Roman" pitchFamily="18" charset="0"/>
                          <a:cs typeface="Mitra" pitchFamily="2" charset="-78"/>
                        </a:rPr>
                        <a:t>تحقيقات کاربردي</a:t>
                      </a:r>
                    </a:p>
                  </a:txBody>
                  <a:tcPr horzOverflow="overflow">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CC00"/>
                    </a:solidFill>
                  </a:tcPr>
                </a:tc>
              </a:tr>
            </a:tbl>
          </a:graphicData>
        </a:graphic>
      </p:graphicFrame>
      <p:sp>
        <p:nvSpPr>
          <p:cNvPr id="100370" name="Text Box 18"/>
          <p:cNvSpPr txBox="1">
            <a:spLocks noChangeArrowheads="1"/>
          </p:cNvSpPr>
          <p:nvPr/>
        </p:nvSpPr>
        <p:spPr bwMode="auto">
          <a:xfrm>
            <a:off x="0" y="4267200"/>
            <a:ext cx="8610600" cy="457200"/>
          </a:xfrm>
          <a:prstGeom prst="rect">
            <a:avLst/>
          </a:prstGeom>
          <a:noFill/>
          <a:ln w="9525">
            <a:noFill/>
            <a:miter lim="800000"/>
            <a:headEnd/>
            <a:tailEnd/>
          </a:ln>
          <a:effectLst/>
        </p:spPr>
        <p:txBody>
          <a:bodyPr>
            <a:spAutoFit/>
          </a:bodyPr>
          <a:lstStyle/>
          <a:p>
            <a:pPr>
              <a:buFontTx/>
              <a:buChar char="•"/>
            </a:pPr>
            <a:r>
              <a:rPr lang="fa-IR" sz="2400" b="1">
                <a:solidFill>
                  <a:srgbClr val="391094"/>
                </a:solidFill>
                <a:latin typeface="Tahoma" pitchFamily="34" charset="0"/>
                <a:cs typeface="Mitra" pitchFamily="2" charset="-78"/>
              </a:rPr>
              <a:t> دشواري و پيچيدگي مديريت و كنترل </a:t>
            </a:r>
            <a:r>
              <a:rPr lang="ar-SA" sz="2400" b="1">
                <a:solidFill>
                  <a:srgbClr val="391094"/>
                </a:solidFill>
                <a:latin typeface="Tahoma" pitchFamily="34" charset="0"/>
                <a:cs typeface="Mitra" pitchFamily="2" charset="-78"/>
              </a:rPr>
              <a:t>بودجه</a:t>
            </a:r>
            <a:r>
              <a:rPr lang="fa-IR" sz="2400" b="1">
                <a:solidFill>
                  <a:srgbClr val="391094"/>
                </a:solidFill>
                <a:latin typeface="Tahoma" pitchFamily="34" charset="0"/>
                <a:cs typeface="Mitra" pitchFamily="2" charset="-78"/>
              </a:rPr>
              <a:t> </a:t>
            </a:r>
            <a:r>
              <a:rPr lang="ar-SA" sz="2400" b="1">
                <a:solidFill>
                  <a:srgbClr val="391094"/>
                </a:solidFill>
                <a:latin typeface="Tahoma" pitchFamily="34" charset="0"/>
                <a:cs typeface="Mitra" pitchFamily="2" charset="-78"/>
              </a:rPr>
              <a:t>ريزي </a:t>
            </a:r>
            <a:r>
              <a:rPr lang="fa-IR" sz="2400" b="1">
                <a:solidFill>
                  <a:srgbClr val="391094"/>
                </a:solidFill>
                <a:latin typeface="Tahoma" pitchFamily="34" charset="0"/>
                <a:cs typeface="Mitra" pitchFamily="2" charset="-78"/>
              </a:rPr>
              <a:t>و حسابداري </a:t>
            </a:r>
            <a:r>
              <a:rPr lang="ar-SA" sz="2400" b="1">
                <a:solidFill>
                  <a:srgbClr val="391094"/>
                </a:solidFill>
                <a:latin typeface="Tahoma" pitchFamily="34" charset="0"/>
                <a:cs typeface="Mitra" pitchFamily="2" charset="-78"/>
              </a:rPr>
              <a:t>تحقيق و توسعه </a:t>
            </a:r>
            <a:endParaRPr lang="en-US" sz="2400" b="1">
              <a:solidFill>
                <a:srgbClr val="391094"/>
              </a:solidFill>
              <a:latin typeface="Tahoma" pitchFamily="34" charset="0"/>
              <a:cs typeface="Mitra" pitchFamily="2" charset="-78"/>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95587" name="Rectangle 3"/>
          <p:cNvSpPr>
            <a:spLocks noGrp="1" noChangeArrowheads="1"/>
          </p:cNvSpPr>
          <p:nvPr>
            <p:ph type="body" idx="1"/>
          </p:nvPr>
        </p:nvSpPr>
        <p:spPr/>
        <p:txBody>
          <a:bodyPr/>
          <a:lstStyle/>
          <a:p>
            <a:pPr algn="ctr">
              <a:buFontTx/>
              <a:buNone/>
            </a:pPr>
            <a:r>
              <a:rPr lang="fa-IR" sz="4000" b="1">
                <a:solidFill>
                  <a:srgbClr val="BB4925"/>
                </a:solidFill>
                <a:cs typeface="Mitra" pitchFamily="2" charset="-78"/>
              </a:rPr>
              <a:t>بررسي مورد استراليا</a:t>
            </a:r>
            <a:endParaRPr lang="en-US" sz="4000" b="1">
              <a:solidFill>
                <a:srgbClr val="BB4925"/>
              </a:solidFill>
              <a:cs typeface="Mitra" pitchFamily="2" charset="-7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55650" name="Rectangle 2"/>
          <p:cNvSpPr>
            <a:spLocks noGrp="1" noChangeArrowheads="1"/>
          </p:cNvSpPr>
          <p:nvPr>
            <p:ph type="title"/>
          </p:nvPr>
        </p:nvSpPr>
        <p:spPr/>
        <p:txBody>
          <a:bodyPr/>
          <a:lstStyle/>
          <a:p>
            <a:r>
              <a:rPr lang="fa-IR">
                <a:solidFill>
                  <a:srgbClr val="BB4925"/>
                </a:solidFill>
                <a:cs typeface="Mitra" pitchFamily="2" charset="-78"/>
              </a:rPr>
              <a:t>مقدمه (ادامه)</a:t>
            </a:r>
            <a:endParaRPr lang="en-US">
              <a:solidFill>
                <a:srgbClr val="BB4925"/>
              </a:solidFill>
              <a:cs typeface="Mitra" pitchFamily="2" charset="-78"/>
            </a:endParaRPr>
          </a:p>
        </p:txBody>
      </p:sp>
      <p:sp>
        <p:nvSpPr>
          <p:cNvPr id="155651" name="Rectangle 3"/>
          <p:cNvSpPr>
            <a:spLocks noGrp="1" noChangeArrowheads="1"/>
          </p:cNvSpPr>
          <p:nvPr>
            <p:ph type="body" idx="1"/>
          </p:nvPr>
        </p:nvSpPr>
        <p:spPr/>
        <p:txBody>
          <a:bodyPr/>
          <a:lstStyle/>
          <a:p>
            <a:r>
              <a:rPr lang="ar-SA" sz="2800">
                <a:cs typeface="Mitra" pitchFamily="2" charset="-78"/>
              </a:rPr>
              <a:t>كشور استراليا با به كارگيري راهبرد "همكاري‌هاي بين‌المللي استراتژيك" سعي در تقويت بازوي تجاري‌سازي دستاوردهاي تحقيقاتي را دارند و از تحقيقات خود به عنوان انگيزه همكاري با شركا بهره مي‌گيرند. </a:t>
            </a:r>
            <a:endParaRPr lang="en-US" sz="2800">
              <a:cs typeface="Mitra"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56674" name="Rectangle 2"/>
          <p:cNvSpPr>
            <a:spLocks noGrp="1" noChangeArrowheads="1"/>
          </p:cNvSpPr>
          <p:nvPr>
            <p:ph type="body" idx="1"/>
          </p:nvPr>
        </p:nvSpPr>
        <p:spPr>
          <a:xfrm>
            <a:off x="457200" y="990600"/>
            <a:ext cx="8229600" cy="5135563"/>
          </a:xfrm>
        </p:spPr>
        <p:txBody>
          <a:bodyPr/>
          <a:lstStyle/>
          <a:p>
            <a:pPr marL="533400" indent="-533400">
              <a:buFontTx/>
              <a:buNone/>
            </a:pPr>
            <a:r>
              <a:rPr lang="ar-SA" sz="2800">
                <a:cs typeface="Mitra" pitchFamily="2" charset="-78"/>
              </a:rPr>
              <a:t>در يكي از مطالعات پشتيبان براي استراتژي ملي نانو در كشور استراليا انجام شده  از نتايج اصلي به صورت زير آمده است:</a:t>
            </a:r>
            <a:endParaRPr lang="en-US" sz="2800">
              <a:cs typeface="Mitra" pitchFamily="2" charset="-78"/>
            </a:endParaRPr>
          </a:p>
          <a:p>
            <a:pPr marL="533400" indent="-533400">
              <a:buFontTx/>
              <a:buNone/>
            </a:pPr>
            <a:endParaRPr lang="en-US" sz="2800">
              <a:cs typeface="Mitra" pitchFamily="2" charset="-78"/>
            </a:endParaRPr>
          </a:p>
          <a:p>
            <a:pPr marL="533400" indent="-533400">
              <a:buFontTx/>
              <a:buAutoNum type="arabicPeriod"/>
            </a:pPr>
            <a:r>
              <a:rPr lang="ar-SA" sz="2800">
                <a:cs typeface="Mitra" pitchFamily="2" charset="-78"/>
              </a:rPr>
              <a:t>اگر استراليا بخواهد در لبه برنده انقلاب نانوفناوري وارد شده و در آغاز باقي بماند، بايد </a:t>
            </a:r>
            <a:r>
              <a:rPr lang="ar-SA" sz="2800" u="sng">
                <a:solidFill>
                  <a:srgbClr val="0033CC"/>
                </a:solidFill>
                <a:cs typeface="Mitra" pitchFamily="2" charset="-78"/>
              </a:rPr>
              <a:t>يكپارچگي و همكاري بسيار قوي با مراكز درجه يك بين‌المللي نانو فناوري</a:t>
            </a:r>
            <a:r>
              <a:rPr lang="ar-SA" sz="2800">
                <a:cs typeface="Mitra" pitchFamily="2" charset="-78"/>
              </a:rPr>
              <a:t> داشته باشد. </a:t>
            </a:r>
            <a:endParaRPr lang="en-US" sz="2800">
              <a:cs typeface="Mitra" pitchFamily="2" charset="-78"/>
            </a:endParaRPr>
          </a:p>
          <a:p>
            <a:pPr marL="533400" indent="-533400">
              <a:buFontTx/>
              <a:buAutoNum type="arabicPeriod"/>
            </a:pPr>
            <a:r>
              <a:rPr lang="ar-SA" sz="2800">
                <a:cs typeface="Mitra" pitchFamily="2" charset="-78"/>
              </a:rPr>
              <a:t>براي رقابتي شدن صنايع مبتني‌بر نانو نياز به يك‌سري </a:t>
            </a:r>
            <a:r>
              <a:rPr lang="ar-SA" sz="2800" u="sng">
                <a:cs typeface="Mitra" pitchFamily="2" charset="-78"/>
              </a:rPr>
              <a:t>زيرساخت‌هاي تكنولوژيك</a:t>
            </a:r>
            <a:r>
              <a:rPr lang="ar-SA" sz="2800">
                <a:cs typeface="Mitra" pitchFamily="2" charset="-78"/>
              </a:rPr>
              <a:t> است نظير تكنولوژي محاسبات در ابعاد مولكولي، ساخت و فرايند كه بايد اين زيرساخت‌ها از طريق "استراتژي زيرساخت‌هاي تحقيقاتي مشترك" </a:t>
            </a:r>
            <a:r>
              <a:rPr lang="arn-CL" sz="2800">
                <a:cs typeface="Mitra" pitchFamily="2" charset="-78"/>
              </a:rPr>
              <a:t>(NCRIS)</a:t>
            </a:r>
            <a:r>
              <a:rPr lang="ar-SA" sz="2800">
                <a:cs typeface="Mitra" pitchFamily="2" charset="-78"/>
              </a:rPr>
              <a:t> تقويت شوند. </a:t>
            </a:r>
            <a:endParaRPr lang="en-US" sz="2800">
              <a:cs typeface="Mitra"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58722" name="Rectangle 2"/>
          <p:cNvSpPr>
            <a:spLocks noGrp="1" noChangeArrowheads="1"/>
          </p:cNvSpPr>
          <p:nvPr>
            <p:ph type="title"/>
          </p:nvPr>
        </p:nvSpPr>
        <p:spPr/>
        <p:txBody>
          <a:bodyPr/>
          <a:lstStyle/>
          <a:p>
            <a:r>
              <a:rPr lang="fa-IR">
                <a:solidFill>
                  <a:srgbClr val="BB4925"/>
                </a:solidFill>
                <a:cs typeface="Mitra" pitchFamily="2" charset="-78"/>
              </a:rPr>
              <a:t>برنامه </a:t>
            </a:r>
            <a:r>
              <a:rPr lang="en-US">
                <a:solidFill>
                  <a:srgbClr val="BB4925"/>
                </a:solidFill>
                <a:cs typeface="Mitra" pitchFamily="2" charset="-78"/>
              </a:rPr>
              <a:t>CRC</a:t>
            </a:r>
          </a:p>
        </p:txBody>
      </p:sp>
      <p:sp>
        <p:nvSpPr>
          <p:cNvPr id="158723" name="Rectangle 3"/>
          <p:cNvSpPr>
            <a:spLocks noGrp="1" noChangeArrowheads="1"/>
          </p:cNvSpPr>
          <p:nvPr>
            <p:ph type="body" idx="1"/>
          </p:nvPr>
        </p:nvSpPr>
        <p:spPr/>
        <p:txBody>
          <a:bodyPr/>
          <a:lstStyle/>
          <a:p>
            <a:r>
              <a:rPr lang="ar-SA">
                <a:cs typeface="Mitra" pitchFamily="2" charset="-78"/>
              </a:rPr>
              <a:t>دراين برنامه محققين از دانشگاه‌ها مراكز پژوهشي و صنايع در همكاري‌هاي بلندمدت گرد هم آمده و با داشتن ايده‌هاي تحقيقي-تجاري شركت‌هاي كوچكي را تأسيس مي‌كنند كه بودجه سالانه آن‌ها به وطور متوسط بين 4 تا 6 ميليون يورو است. </a:t>
            </a:r>
            <a:endParaRPr lang="en-US">
              <a:cs typeface="Mitra"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59746" name="Rectangle 2"/>
          <p:cNvSpPr>
            <a:spLocks noGrp="1" noChangeArrowheads="1"/>
          </p:cNvSpPr>
          <p:nvPr>
            <p:ph type="title"/>
          </p:nvPr>
        </p:nvSpPr>
        <p:spPr>
          <a:xfrm>
            <a:off x="533400" y="609600"/>
            <a:ext cx="8229600" cy="1630363"/>
          </a:xfrm>
        </p:spPr>
        <p:txBody>
          <a:bodyPr/>
          <a:lstStyle/>
          <a:p>
            <a:r>
              <a:rPr lang="ar-SA" sz="2800">
                <a:cs typeface="Mitra" pitchFamily="2" charset="-78"/>
              </a:rPr>
              <a:t>براي بيشتر كردن همكاري‌ها و يكپارچگي در نظام تحقيقاتي برنامه‌هاي مختلفي از قبيل </a:t>
            </a:r>
            <a:r>
              <a:rPr lang="ar-SA" sz="2800" u="sng">
                <a:solidFill>
                  <a:srgbClr val="3366FF"/>
                </a:solidFill>
                <a:cs typeface="Mitra" pitchFamily="2" charset="-78"/>
              </a:rPr>
              <a:t>قطب‌بندي دانشگاه‌ها</a:t>
            </a:r>
            <a:r>
              <a:rPr lang="ar-SA" sz="2800">
                <a:cs typeface="Mitra" pitchFamily="2" charset="-78"/>
              </a:rPr>
              <a:t> و </a:t>
            </a:r>
            <a:r>
              <a:rPr lang="ar-SA" sz="2800" u="sng">
                <a:solidFill>
                  <a:srgbClr val="3366FF"/>
                </a:solidFill>
                <a:cs typeface="Mitra" pitchFamily="2" charset="-78"/>
              </a:rPr>
              <a:t>شبكه‌سازي </a:t>
            </a:r>
            <a:r>
              <a:rPr lang="ar-SA" sz="2800">
                <a:solidFill>
                  <a:schemeClr val="tx1"/>
                </a:solidFill>
                <a:cs typeface="Mitra" pitchFamily="2" charset="-78"/>
              </a:rPr>
              <a:t>انجام شده است.</a:t>
            </a:r>
            <a:r>
              <a:rPr lang="ar-SA" sz="3600">
                <a:cs typeface="Mitra" pitchFamily="2" charset="-78"/>
              </a:rPr>
              <a:t> </a:t>
            </a:r>
            <a:endParaRPr lang="en-US" sz="3600">
              <a:cs typeface="Mitra" pitchFamily="2" charset="-78"/>
            </a:endParaRPr>
          </a:p>
        </p:txBody>
      </p:sp>
      <p:sp>
        <p:nvSpPr>
          <p:cNvPr id="159747" name="Rectangle 3"/>
          <p:cNvSpPr>
            <a:spLocks noGrp="1" noChangeArrowheads="1"/>
          </p:cNvSpPr>
          <p:nvPr>
            <p:ph type="body" idx="1"/>
          </p:nvPr>
        </p:nvSpPr>
        <p:spPr>
          <a:xfrm>
            <a:off x="685800" y="2736850"/>
            <a:ext cx="7772400" cy="3282950"/>
          </a:xfrm>
        </p:spPr>
        <p:txBody>
          <a:bodyPr/>
          <a:lstStyle/>
          <a:p>
            <a:r>
              <a:rPr lang="en-US">
                <a:cs typeface="Mitra" pitchFamily="2" charset="-78"/>
              </a:rPr>
              <a:t> </a:t>
            </a:r>
            <a:r>
              <a:rPr lang="ar-SA">
                <a:cs typeface="Mitra" pitchFamily="2" charset="-78"/>
              </a:rPr>
              <a:t>بعضي از شبكه‌ها در ابعاد ملي تمام بازيگران در عرصه فناوري نانو را گردآوري كرده‌اند </a:t>
            </a:r>
            <a:endParaRPr lang="fa-IR">
              <a:cs typeface="Mitra" pitchFamily="2" charset="-78"/>
            </a:endParaRPr>
          </a:p>
          <a:p>
            <a:r>
              <a:rPr lang="ar-SA">
                <a:cs typeface="Mitra" pitchFamily="2" charset="-78"/>
              </a:rPr>
              <a:t>بعضي از شبكه‌ها به يك گرايش خاص از نانو توجه كرده‌اند</a:t>
            </a:r>
            <a:endParaRPr lang="en-US">
              <a:cs typeface="Mitra"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63842" name="Rectangle 2"/>
          <p:cNvSpPr>
            <a:spLocks noGrp="1" noChangeArrowheads="1"/>
          </p:cNvSpPr>
          <p:nvPr>
            <p:ph type="title"/>
          </p:nvPr>
        </p:nvSpPr>
        <p:spPr/>
        <p:txBody>
          <a:bodyPr/>
          <a:lstStyle/>
          <a:p>
            <a:r>
              <a:rPr lang="ar-SA">
                <a:solidFill>
                  <a:srgbClr val="BB4925"/>
                </a:solidFill>
                <a:cs typeface="Mitra" pitchFamily="2" charset="-78"/>
              </a:rPr>
              <a:t>قطب‌بندي تحقيقات در دانشگاه‌ها:</a:t>
            </a:r>
            <a:endParaRPr lang="en-US">
              <a:solidFill>
                <a:srgbClr val="BB4925"/>
              </a:solidFill>
              <a:cs typeface="Mitra" pitchFamily="2" charset="-78"/>
            </a:endParaRPr>
          </a:p>
        </p:txBody>
      </p:sp>
      <p:sp>
        <p:nvSpPr>
          <p:cNvPr id="163843" name="Rectangle 3"/>
          <p:cNvSpPr>
            <a:spLocks noGrp="1" noChangeArrowheads="1"/>
          </p:cNvSpPr>
          <p:nvPr>
            <p:ph type="body" idx="1"/>
          </p:nvPr>
        </p:nvSpPr>
        <p:spPr/>
        <p:txBody>
          <a:bodyPr/>
          <a:lstStyle/>
          <a:p>
            <a:r>
              <a:rPr lang="ar-SA" sz="2800">
                <a:cs typeface="Mitra" pitchFamily="2" charset="-78"/>
              </a:rPr>
              <a:t>مواد پيشرفته و نانو كامپوزيت‌ها در دانشگاه‌هاي </a:t>
            </a:r>
            <a:r>
              <a:rPr lang="en-US" sz="2800">
                <a:cs typeface="Mitra" pitchFamily="2" charset="-78"/>
              </a:rPr>
              <a:t>Quinsland</a:t>
            </a:r>
            <a:r>
              <a:rPr lang="ar-SA" sz="2800">
                <a:cs typeface="Mitra" pitchFamily="2" charset="-78"/>
              </a:rPr>
              <a:t>، </a:t>
            </a:r>
            <a:r>
              <a:rPr lang="en-US" sz="2800">
                <a:cs typeface="Mitra" pitchFamily="2" charset="-78"/>
              </a:rPr>
              <a:t>Monash</a:t>
            </a:r>
            <a:r>
              <a:rPr lang="ar-SA" sz="2800">
                <a:cs typeface="Mitra" pitchFamily="2" charset="-78"/>
              </a:rPr>
              <a:t>، </a:t>
            </a:r>
            <a:r>
              <a:rPr lang="en-US" sz="2800">
                <a:cs typeface="Mitra" pitchFamily="2" charset="-78"/>
              </a:rPr>
              <a:t> Flinders</a:t>
            </a:r>
            <a:r>
              <a:rPr lang="ar-SA" sz="2800">
                <a:cs typeface="Mitra" pitchFamily="2" charset="-78"/>
              </a:rPr>
              <a:t>، </a:t>
            </a:r>
            <a:r>
              <a:rPr lang="en-US" sz="2800">
                <a:cs typeface="Mitra" pitchFamily="2" charset="-78"/>
              </a:rPr>
              <a:t>Curtin</a:t>
            </a:r>
            <a:endParaRPr lang="fa-IR" sz="2800">
              <a:cs typeface="Mitra" pitchFamily="2" charset="-78"/>
            </a:endParaRPr>
          </a:p>
          <a:p>
            <a:r>
              <a:rPr lang="ar-SA" sz="2800">
                <a:cs typeface="Mitra" pitchFamily="2" charset="-78"/>
              </a:rPr>
              <a:t>نانو مواد براي كاربردهاي انرژي و محيط زيست در دانشگاه‌هاي </a:t>
            </a:r>
            <a:r>
              <a:rPr lang="en-US" sz="2800">
                <a:cs typeface="Mitra" pitchFamily="2" charset="-78"/>
              </a:rPr>
              <a:t>Quinsland</a:t>
            </a:r>
            <a:r>
              <a:rPr lang="ar-SA" sz="2800">
                <a:cs typeface="Mitra" pitchFamily="2" charset="-78"/>
              </a:rPr>
              <a:t>، دانشگاه ملي استراليا، </a:t>
            </a:r>
            <a:r>
              <a:rPr lang="en-US" sz="2800">
                <a:cs typeface="Mitra" pitchFamily="2" charset="-78"/>
              </a:rPr>
              <a:t>Monash</a:t>
            </a:r>
            <a:r>
              <a:rPr lang="ar-SA" sz="2800">
                <a:cs typeface="Mitra" pitchFamily="2" charset="-78"/>
              </a:rPr>
              <a:t>، </a:t>
            </a:r>
            <a:r>
              <a:rPr lang="en-US" sz="2800">
                <a:cs typeface="Mitra" pitchFamily="2" charset="-78"/>
              </a:rPr>
              <a:t>Curtin</a:t>
            </a:r>
            <a:r>
              <a:rPr lang="ar-SA" sz="2800">
                <a:cs typeface="Mitra" pitchFamily="2" charset="-78"/>
              </a:rPr>
              <a:t> و </a:t>
            </a:r>
            <a:r>
              <a:rPr lang="en-US" sz="2800">
                <a:cs typeface="Mitra" pitchFamily="2" charset="-78"/>
              </a:rPr>
              <a:t>Wollongong </a:t>
            </a:r>
            <a:endParaRPr lang="fa-IR" sz="2800">
              <a:cs typeface="Mitra" pitchFamily="2" charset="-78"/>
            </a:endParaRPr>
          </a:p>
          <a:p>
            <a:r>
              <a:rPr lang="ar-SA" sz="2800">
                <a:cs typeface="Mitra" pitchFamily="2" charset="-78"/>
              </a:rPr>
              <a:t>نانو بيوتكنولوژي و مواد زميني در دانشگاه‌هاي ملبورن، </a:t>
            </a:r>
            <a:r>
              <a:rPr lang="en-US" sz="2800">
                <a:cs typeface="Mitra" pitchFamily="2" charset="-78"/>
              </a:rPr>
              <a:t>Quinsland</a:t>
            </a:r>
            <a:r>
              <a:rPr lang="ar-SA" sz="2800">
                <a:cs typeface="Mitra" pitchFamily="2" charset="-78"/>
              </a:rPr>
              <a:t> دانشگاه تكنولوژي سيدني، </a:t>
            </a:r>
            <a:r>
              <a:rPr lang="en-US" sz="2800">
                <a:cs typeface="Mitra" pitchFamily="2" charset="-78"/>
              </a:rPr>
              <a:t>Flinders</a:t>
            </a:r>
            <a:r>
              <a:rPr lang="ar-SA" sz="2800">
                <a:cs typeface="Mitra" pitchFamily="2" charset="-78"/>
              </a:rPr>
              <a:t>، </a:t>
            </a:r>
            <a:r>
              <a:rPr lang="en-US" sz="2800">
                <a:cs typeface="Mitra" pitchFamily="2" charset="-78"/>
              </a:rPr>
              <a:t>Curtin </a:t>
            </a:r>
            <a:endParaRPr lang="fa-IR" sz="2800">
              <a:cs typeface="Mitra" pitchFamily="2" charset="-78"/>
            </a:endParaRPr>
          </a:p>
          <a:p>
            <a:r>
              <a:rPr lang="ar-SA" sz="2800">
                <a:cs typeface="Mitra" pitchFamily="2" charset="-78"/>
              </a:rPr>
              <a:t>نانو تكنولوژي براي محاسبات الكترونيك/ كوانتومي در دانشگاه </a:t>
            </a:r>
            <a:r>
              <a:rPr lang="arn-CL" sz="2800">
                <a:cs typeface="Mitra" pitchFamily="2" charset="-78"/>
              </a:rPr>
              <a:t>New south wales ANU</a:t>
            </a:r>
            <a:r>
              <a:rPr lang="ar-SA" sz="2800">
                <a:cs typeface="Mitra" pitchFamily="2" charset="-78"/>
              </a:rPr>
              <a:t> و دانشگاه سيدني</a:t>
            </a:r>
            <a:r>
              <a:rPr lang="en-US" sz="2800">
                <a:cs typeface="Mitra" pitchFamily="2" charset="-78"/>
              </a:rPr>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65890" name="Rectangle 2"/>
          <p:cNvSpPr>
            <a:spLocks noGrp="1" noChangeArrowheads="1"/>
          </p:cNvSpPr>
          <p:nvPr>
            <p:ph type="title"/>
          </p:nvPr>
        </p:nvSpPr>
        <p:spPr/>
        <p:txBody>
          <a:bodyPr/>
          <a:lstStyle/>
          <a:p>
            <a:r>
              <a:rPr lang="ar-SA" sz="4400">
                <a:solidFill>
                  <a:srgbClr val="BB4925"/>
                </a:solidFill>
                <a:cs typeface="Mitra" pitchFamily="2" charset="-78"/>
              </a:rPr>
              <a:t>چاپ مقالات:</a:t>
            </a:r>
            <a:r>
              <a:rPr lang="fa-IR" sz="4400">
                <a:solidFill>
                  <a:srgbClr val="BB4925"/>
                </a:solidFill>
                <a:cs typeface="Mitra" pitchFamily="2" charset="-78"/>
              </a:rPr>
              <a:t/>
            </a:r>
            <a:br>
              <a:rPr lang="fa-IR" sz="4400">
                <a:solidFill>
                  <a:srgbClr val="BB4925"/>
                </a:solidFill>
                <a:cs typeface="Mitra" pitchFamily="2" charset="-78"/>
              </a:rPr>
            </a:br>
            <a:endParaRPr lang="en-US" sz="4400">
              <a:solidFill>
                <a:srgbClr val="BB4925"/>
              </a:solidFill>
              <a:cs typeface="Mitra" pitchFamily="2" charset="-78"/>
            </a:endParaRPr>
          </a:p>
        </p:txBody>
      </p:sp>
      <p:sp>
        <p:nvSpPr>
          <p:cNvPr id="165891" name="Rectangle 3"/>
          <p:cNvSpPr>
            <a:spLocks noGrp="1" noChangeArrowheads="1"/>
          </p:cNvSpPr>
          <p:nvPr>
            <p:ph type="body" idx="1"/>
          </p:nvPr>
        </p:nvSpPr>
        <p:spPr/>
        <p:txBody>
          <a:bodyPr/>
          <a:lstStyle/>
          <a:p>
            <a:r>
              <a:rPr lang="ar-SA">
                <a:cs typeface="Mitra" pitchFamily="2" charset="-78"/>
              </a:rPr>
              <a:t>5/1% از مقالات نانو تكنولوژي جهان كه ميزان «</a:t>
            </a:r>
            <a:r>
              <a:rPr lang="fa-IR">
                <a:cs typeface="Mitra" pitchFamily="2" charset="-78"/>
              </a:rPr>
              <a:t>منابع</a:t>
            </a:r>
            <a:r>
              <a:rPr lang="ar-SA">
                <a:cs typeface="Mitra" pitchFamily="2" charset="-78"/>
              </a:rPr>
              <a:t>» آن بالاتر از ميانگين جهاني است. در حالي‌كه 2% ازمقالات جهان به طور كلي مربوط به استراليا است. </a:t>
            </a:r>
            <a:endParaRPr lang="fa-IR">
              <a:cs typeface="Mitra" pitchFamily="2" charset="-78"/>
            </a:endParaRPr>
          </a:p>
          <a:p>
            <a:r>
              <a:rPr lang="ar-SA">
                <a:cs typeface="Mitra" pitchFamily="2" charset="-78"/>
              </a:rPr>
              <a:t>نكتة جالب افزايش همكاري‌هاي بين‌المللي در چاپ مقالات از سال 1990 است. اين همكاري بيشتر با آمريكا، انگلستان، ژاپن، آلمان و چين است. و اكثر اين همكاري‌ها با مراكز پيشروي تحقيقاتي نانوتكنولوژي دنيا است. </a:t>
            </a:r>
            <a:endParaRPr lang="en-US">
              <a:cs typeface="Mitra" pitchFamily="2"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66914" name="Rectangle 2"/>
          <p:cNvSpPr>
            <a:spLocks noGrp="1" noChangeArrowheads="1"/>
          </p:cNvSpPr>
          <p:nvPr>
            <p:ph type="title"/>
          </p:nvPr>
        </p:nvSpPr>
        <p:spPr/>
        <p:txBody>
          <a:bodyPr/>
          <a:lstStyle/>
          <a:p>
            <a:r>
              <a:rPr lang="fa-IR" sz="4400">
                <a:solidFill>
                  <a:srgbClr val="BB4925"/>
                </a:solidFill>
                <a:cs typeface="Mitra" pitchFamily="2" charset="-78"/>
              </a:rPr>
              <a:t>مقايسه استراليا با ديگر كشورها</a:t>
            </a:r>
            <a:endParaRPr lang="en-US" sz="4400">
              <a:solidFill>
                <a:srgbClr val="BB4925"/>
              </a:solidFill>
              <a:cs typeface="Mitra" pitchFamily="2" charset="-78"/>
            </a:endParaRPr>
          </a:p>
        </p:txBody>
      </p:sp>
      <p:sp>
        <p:nvSpPr>
          <p:cNvPr id="166915" name="Rectangle 3"/>
          <p:cNvSpPr>
            <a:spLocks noGrp="1" noChangeArrowheads="1"/>
          </p:cNvSpPr>
          <p:nvPr>
            <p:ph type="body" idx="1"/>
          </p:nvPr>
        </p:nvSpPr>
        <p:spPr/>
        <p:txBody>
          <a:bodyPr/>
          <a:lstStyle/>
          <a:p>
            <a:pPr>
              <a:buFontTx/>
              <a:buNone/>
            </a:pPr>
            <a:r>
              <a:rPr lang="ar-SA">
                <a:cs typeface="Mitra" pitchFamily="2" charset="-78"/>
              </a:rPr>
              <a:t>همان‌طور كه پيش از اين گفته شد استراليا در سال حدود 100 ميليون دلار براي </a:t>
            </a:r>
            <a:r>
              <a:rPr lang="arn-CL">
                <a:cs typeface="Mitra" pitchFamily="2" charset="-78"/>
              </a:rPr>
              <a:t>R&amp;D</a:t>
            </a:r>
            <a:r>
              <a:rPr lang="ar-SA">
                <a:cs typeface="Mitra" pitchFamily="2" charset="-78"/>
              </a:rPr>
              <a:t> هزينه كرد كه تقريباً مساوي كره و تايوان است. اما به اعتقاد متخصين استراليائي ميكرو الكترونيك نزديك‌ترين صنعت به كارگيرندة نانوفناوري در كوتاه مدت است. به همين دليل چون كره و تايوان در تجاري‌سازي فناوري ميكروالكترونيك داراي قدرت زيادي هستند در به كارگيري نانو فناوري در آن نيز بسيار قوي عمل كردند و موفق‌تر از استراليا بوده‌اند. </a:t>
            </a:r>
            <a:endParaRPr lang="en-US">
              <a:cs typeface="Mitra"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67938" name="Rectangle 2"/>
          <p:cNvSpPr>
            <a:spLocks noGrp="1" noChangeArrowheads="1"/>
          </p:cNvSpPr>
          <p:nvPr>
            <p:ph type="title"/>
          </p:nvPr>
        </p:nvSpPr>
        <p:spPr/>
        <p:txBody>
          <a:bodyPr/>
          <a:lstStyle/>
          <a:p>
            <a:r>
              <a:rPr lang="fa-IR" sz="4400">
                <a:solidFill>
                  <a:srgbClr val="BB4925"/>
                </a:solidFill>
                <a:cs typeface="Mitra" pitchFamily="2" charset="-78"/>
              </a:rPr>
              <a:t>صنايع اصلي </a:t>
            </a:r>
            <a:endParaRPr lang="en-US" sz="4400">
              <a:solidFill>
                <a:srgbClr val="BB4925"/>
              </a:solidFill>
              <a:cs typeface="Mitra" pitchFamily="2" charset="-78"/>
            </a:endParaRPr>
          </a:p>
        </p:txBody>
      </p:sp>
      <p:sp>
        <p:nvSpPr>
          <p:cNvPr id="167939" name="Rectangle 3"/>
          <p:cNvSpPr>
            <a:spLocks noGrp="1" noChangeArrowheads="1"/>
          </p:cNvSpPr>
          <p:nvPr>
            <p:ph type="body" idx="1"/>
          </p:nvPr>
        </p:nvSpPr>
        <p:spPr/>
        <p:txBody>
          <a:bodyPr/>
          <a:lstStyle/>
          <a:p>
            <a:pPr>
              <a:buFontTx/>
              <a:buNone/>
            </a:pPr>
            <a:r>
              <a:rPr lang="ar-SA" sz="2800">
                <a:cs typeface="Mitra" pitchFamily="2" charset="-78"/>
              </a:rPr>
              <a:t>از طرفي پايه صنعتي استراليا و صادرات آن بيشتر بر مبناي صنايع كشاورزي، غذائي و منابع معدني است كه اين صنايع در مقايسه با صنايع الكترونيك كه صنعت عمدة آن كشور‌هاست از پتانسيل بسيار كمتري در فهم تحقيقات و هاي‌تك برخوردار است. بنابراين در مقايسه با كشورهايي كه صنايع هاي‌تك پيشرفته‌اي دارند، استراليا چالش‌هاي بيشتري در وارد كردن فناوري نانو در صنايع دارد. </a:t>
            </a:r>
            <a:endParaRPr lang="en-US" sz="2800">
              <a:cs typeface="Mitra" pitchFamily="2" charset="-7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69986" name="Rectangle 2"/>
          <p:cNvSpPr>
            <a:spLocks noGrp="1" noChangeArrowheads="1"/>
          </p:cNvSpPr>
          <p:nvPr>
            <p:ph type="title"/>
          </p:nvPr>
        </p:nvSpPr>
        <p:spPr/>
        <p:txBody>
          <a:bodyPr/>
          <a:lstStyle/>
          <a:p>
            <a:r>
              <a:rPr lang="ar-SA" sz="4400">
                <a:solidFill>
                  <a:srgbClr val="BB4925"/>
                </a:solidFill>
                <a:cs typeface="Mitra" pitchFamily="2" charset="-78"/>
              </a:rPr>
              <a:t>شركت‌هاي استراليائي</a:t>
            </a:r>
            <a:endParaRPr lang="en-US" sz="4400">
              <a:solidFill>
                <a:srgbClr val="BB4925"/>
              </a:solidFill>
              <a:cs typeface="Mitra" pitchFamily="2" charset="-78"/>
            </a:endParaRPr>
          </a:p>
        </p:txBody>
      </p:sp>
      <p:sp>
        <p:nvSpPr>
          <p:cNvPr id="169987" name="Rectangle 3"/>
          <p:cNvSpPr>
            <a:spLocks noGrp="1" noChangeArrowheads="1"/>
          </p:cNvSpPr>
          <p:nvPr>
            <p:ph type="body" idx="1"/>
          </p:nvPr>
        </p:nvSpPr>
        <p:spPr/>
        <p:txBody>
          <a:bodyPr/>
          <a:lstStyle/>
          <a:p>
            <a:pPr>
              <a:buFontTx/>
              <a:buNone/>
            </a:pPr>
            <a:r>
              <a:rPr lang="ar-SA">
                <a:cs typeface="Mitra" pitchFamily="2" charset="-78"/>
              </a:rPr>
              <a:t>حدود 30 شركت استراليايي در عرصه فناوري نانو در طول اين 5 سال تشكيل شده است كه در زمينه‌هايي از قبيل مواد و ذرات جديد، وسايل و فرايندهاي پزشكي و داروئي، فيلترها و سنسورهاي كشاورزي و محيطي و باتري‌ها و خازن‌ها فعاليت دارند. از آنجا كه بازار استراليا در اين زمينه‌ها كوچك است، تنها راه توسعه اين شركت‌ها همكاري‌هاي استراتژيك فرامرزي بوده است. در اين الگو تقريباً در اكثر شركت‌هاي استراليائي مشاهده مي‌شود. </a:t>
            </a:r>
            <a:endParaRPr lang="en-US">
              <a:cs typeface="Mitra"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01378" name="Rectangle 2"/>
          <p:cNvSpPr>
            <a:spLocks noGrp="1" noChangeArrowheads="1"/>
          </p:cNvSpPr>
          <p:nvPr>
            <p:ph type="title"/>
          </p:nvPr>
        </p:nvSpPr>
        <p:spPr>
          <a:xfrm>
            <a:off x="228600" y="228600"/>
            <a:ext cx="7772400" cy="1143000"/>
          </a:xfrm>
        </p:spPr>
        <p:txBody>
          <a:bodyPr/>
          <a:lstStyle/>
          <a:p>
            <a:pPr algn="r"/>
            <a:r>
              <a:rPr lang="fa-IR">
                <a:solidFill>
                  <a:srgbClr val="950F25"/>
                </a:solidFill>
                <a:cs typeface="Mitra" pitchFamily="2" charset="-78"/>
              </a:rPr>
              <a:t>قابليت مديريت تحقيقات (ادامه)</a:t>
            </a:r>
            <a:endParaRPr lang="en-US">
              <a:solidFill>
                <a:srgbClr val="950F25"/>
              </a:solidFill>
              <a:cs typeface="Mitra" pitchFamily="2" charset="-78"/>
            </a:endParaRPr>
          </a:p>
        </p:txBody>
      </p:sp>
      <p:sp>
        <p:nvSpPr>
          <p:cNvPr id="101379" name="Rectangle 3"/>
          <p:cNvSpPr>
            <a:spLocks noGrp="1" noChangeArrowheads="1"/>
          </p:cNvSpPr>
          <p:nvPr>
            <p:ph type="body" idx="1"/>
          </p:nvPr>
        </p:nvSpPr>
        <p:spPr>
          <a:xfrm>
            <a:off x="685800" y="1752600"/>
            <a:ext cx="8229600" cy="4953000"/>
          </a:xfrm>
          <a:noFill/>
        </p:spPr>
        <p:txBody>
          <a:bodyPr/>
          <a:lstStyle/>
          <a:p>
            <a:pPr>
              <a:lnSpc>
                <a:spcPct val="130000"/>
              </a:lnSpc>
            </a:pPr>
            <a:r>
              <a:rPr lang="ar-SA" sz="2800">
                <a:solidFill>
                  <a:srgbClr val="391094"/>
                </a:solidFill>
                <a:cs typeface="Mitra" pitchFamily="2" charset="-78"/>
              </a:rPr>
              <a:t> </a:t>
            </a:r>
            <a:r>
              <a:rPr lang="ar-SA" sz="2600">
                <a:solidFill>
                  <a:srgbClr val="391094"/>
                </a:solidFill>
                <a:cs typeface="Mitra" pitchFamily="2" charset="-78"/>
              </a:rPr>
              <a:t>آنچه براي يک بنگاه ايجاد ثروت مي</a:t>
            </a:r>
            <a:r>
              <a:rPr lang="en-US" sz="2600">
                <a:solidFill>
                  <a:srgbClr val="391094"/>
                </a:solidFill>
                <a:cs typeface="Mitra" pitchFamily="2" charset="-78"/>
              </a:rPr>
              <a:t> </a:t>
            </a:r>
            <a:r>
              <a:rPr lang="ar-SA" sz="2600">
                <a:solidFill>
                  <a:srgbClr val="391094"/>
                </a:solidFill>
                <a:cs typeface="Mitra" pitchFamily="2" charset="-78"/>
              </a:rPr>
              <a:t>کند، انتقال ايده</a:t>
            </a:r>
            <a:r>
              <a:rPr lang="en-US" sz="2600">
                <a:solidFill>
                  <a:srgbClr val="391094"/>
                </a:solidFill>
                <a:cs typeface="Mitra" pitchFamily="2" charset="-78"/>
              </a:rPr>
              <a:t> </a:t>
            </a:r>
            <a:r>
              <a:rPr lang="ar-SA" sz="2600">
                <a:solidFill>
                  <a:srgbClr val="391094"/>
                </a:solidFill>
                <a:cs typeface="Mitra" pitchFamily="2" charset="-78"/>
              </a:rPr>
              <a:t>هاي نوآورانه از مراکز تحقيقاتي به محصولات نوآورانه است.</a:t>
            </a:r>
            <a:endParaRPr lang="fa-IR" sz="2600">
              <a:solidFill>
                <a:srgbClr val="391094"/>
              </a:solidFill>
              <a:cs typeface="Mitra" pitchFamily="2" charset="-78"/>
            </a:endParaRPr>
          </a:p>
          <a:p>
            <a:pPr>
              <a:lnSpc>
                <a:spcPct val="130000"/>
              </a:lnSpc>
            </a:pPr>
            <a:r>
              <a:rPr lang="ar-SA" sz="2600">
                <a:solidFill>
                  <a:srgbClr val="391094"/>
                </a:solidFill>
                <a:cs typeface="Mitra" pitchFamily="2" charset="-78"/>
              </a:rPr>
              <a:t> اين کار مستلزم يك ديدگاه مشترک و تعامل موثر ميان بخشهاي تحقيق و توسعه و بازاريابي است. </a:t>
            </a:r>
            <a:endParaRPr lang="fa-IR" sz="2600">
              <a:solidFill>
                <a:srgbClr val="391094"/>
              </a:solidFill>
              <a:cs typeface="Mitra" pitchFamily="2" charset="-78"/>
            </a:endParaRPr>
          </a:p>
          <a:p>
            <a:pPr>
              <a:lnSpc>
                <a:spcPct val="130000"/>
              </a:lnSpc>
            </a:pPr>
            <a:r>
              <a:rPr lang="ar-SA" sz="2600">
                <a:solidFill>
                  <a:srgbClr val="391094"/>
                </a:solidFill>
                <a:cs typeface="Mitra" pitchFamily="2" charset="-78"/>
              </a:rPr>
              <a:t>يک شرکت مي</a:t>
            </a:r>
            <a:r>
              <a:rPr lang="en-US" sz="2600">
                <a:solidFill>
                  <a:srgbClr val="391094"/>
                </a:solidFill>
                <a:cs typeface="Mitra" pitchFamily="2" charset="-78"/>
              </a:rPr>
              <a:t> </a:t>
            </a:r>
            <a:r>
              <a:rPr lang="ar-SA" sz="2600">
                <a:solidFill>
                  <a:srgbClr val="391094"/>
                </a:solidFill>
                <a:cs typeface="Mitra" pitchFamily="2" charset="-78"/>
              </a:rPr>
              <a:t>تواند داراي حجم گسترده</a:t>
            </a:r>
            <a:r>
              <a:rPr lang="en-US" sz="2600">
                <a:solidFill>
                  <a:srgbClr val="391094"/>
                </a:solidFill>
                <a:cs typeface="Mitra" pitchFamily="2" charset="-78"/>
              </a:rPr>
              <a:t> </a:t>
            </a:r>
            <a:r>
              <a:rPr lang="ar-SA" sz="2600">
                <a:solidFill>
                  <a:srgbClr val="391094"/>
                </a:solidFill>
                <a:cs typeface="Mitra" pitchFamily="2" charset="-78"/>
              </a:rPr>
              <a:t>اي از فعاليت</a:t>
            </a:r>
            <a:r>
              <a:rPr lang="en-US" sz="2600">
                <a:solidFill>
                  <a:srgbClr val="391094"/>
                </a:solidFill>
                <a:cs typeface="Mitra" pitchFamily="2" charset="-78"/>
              </a:rPr>
              <a:t> </a:t>
            </a:r>
            <a:r>
              <a:rPr lang="ar-SA" sz="2600">
                <a:solidFill>
                  <a:srgbClr val="391094"/>
                </a:solidFill>
                <a:cs typeface="Mitra" pitchFamily="2" charset="-78"/>
              </a:rPr>
              <a:t>ها و ايده</a:t>
            </a:r>
            <a:r>
              <a:rPr lang="en-US" sz="2600">
                <a:solidFill>
                  <a:srgbClr val="391094"/>
                </a:solidFill>
                <a:cs typeface="Mitra" pitchFamily="2" charset="-78"/>
              </a:rPr>
              <a:t> </a:t>
            </a:r>
            <a:r>
              <a:rPr lang="ar-SA" sz="2600">
                <a:solidFill>
                  <a:srgbClr val="391094"/>
                </a:solidFill>
                <a:cs typeface="Mitra" pitchFamily="2" charset="-78"/>
              </a:rPr>
              <a:t>ها نوآورانه باشد، بدون اينکه توان تجاري سازي آنها را داشته باشد. </a:t>
            </a:r>
            <a:endParaRPr lang="en-US" sz="2600">
              <a:solidFill>
                <a:srgbClr val="391094"/>
              </a:solidFill>
              <a:cs typeface="Mitra" pitchFamily="2" charset="-78"/>
            </a:endParaRPr>
          </a:p>
          <a:p>
            <a:pPr>
              <a:lnSpc>
                <a:spcPct val="130000"/>
              </a:lnSpc>
            </a:pPr>
            <a:r>
              <a:rPr lang="fa-IR" sz="2600">
                <a:solidFill>
                  <a:srgbClr val="391094"/>
                </a:solidFill>
                <a:cs typeface="Mitra" pitchFamily="2" charset="-78"/>
              </a:rPr>
              <a:t>سيگنال‌هايي كه </a:t>
            </a:r>
            <a:r>
              <a:rPr lang="ar-SA" sz="2600">
                <a:solidFill>
                  <a:srgbClr val="391094"/>
                </a:solidFill>
                <a:cs typeface="Mitra" pitchFamily="2" charset="-78"/>
              </a:rPr>
              <a:t>بازاريابي به بنگاه مي</a:t>
            </a:r>
            <a:r>
              <a:rPr lang="en-US" sz="2600">
                <a:solidFill>
                  <a:srgbClr val="391094"/>
                </a:solidFill>
                <a:cs typeface="Mitra" pitchFamily="2" charset="-78"/>
              </a:rPr>
              <a:t> </a:t>
            </a:r>
            <a:r>
              <a:rPr lang="fa-IR" sz="2600">
                <a:solidFill>
                  <a:srgbClr val="391094"/>
                </a:solidFill>
                <a:cs typeface="Mitra" pitchFamily="2" charset="-78"/>
              </a:rPr>
              <a:t>دهد </a:t>
            </a:r>
            <a:r>
              <a:rPr lang="ar-SA" sz="2600">
                <a:solidFill>
                  <a:srgbClr val="391094"/>
                </a:solidFill>
                <a:cs typeface="Mitra" pitchFamily="2" charset="-78"/>
              </a:rPr>
              <a:t>بايد با دانشي که </a:t>
            </a:r>
            <a:r>
              <a:rPr lang="en-US" sz="2200">
                <a:solidFill>
                  <a:srgbClr val="391094"/>
                </a:solidFill>
                <a:latin typeface="Times New Roman" pitchFamily="18" charset="0"/>
                <a:cs typeface="Mitra" pitchFamily="2" charset="-78"/>
              </a:rPr>
              <a:t>R&amp;D</a:t>
            </a:r>
            <a:r>
              <a:rPr lang="ar-SA" sz="2600">
                <a:solidFill>
                  <a:srgbClr val="391094"/>
                </a:solidFill>
                <a:cs typeface="Mitra" pitchFamily="2" charset="-78"/>
              </a:rPr>
              <a:t> دارد</a:t>
            </a:r>
            <a:r>
              <a:rPr lang="fa-IR" sz="2600">
                <a:solidFill>
                  <a:srgbClr val="391094"/>
                </a:solidFill>
                <a:cs typeface="Mitra" pitchFamily="2" charset="-78"/>
              </a:rPr>
              <a:t>، </a:t>
            </a:r>
            <a:r>
              <a:rPr lang="ar-SA" sz="2600">
                <a:solidFill>
                  <a:srgbClr val="391094"/>
                </a:solidFill>
                <a:cs typeface="Mitra" pitchFamily="2" charset="-78"/>
              </a:rPr>
              <a:t>ترکيب شود</a:t>
            </a:r>
            <a:r>
              <a:rPr lang="fa-IR" sz="2600">
                <a:solidFill>
                  <a:srgbClr val="391094"/>
                </a:solidFill>
                <a:cs typeface="Mitra" pitchFamily="2" charset="-78"/>
              </a:rPr>
              <a:t>.</a:t>
            </a:r>
            <a:endParaRPr lang="en-US" sz="2600">
              <a:solidFill>
                <a:srgbClr val="391094"/>
              </a:solidFill>
              <a:cs typeface="Mitra" pitchFamily="2" charset="-78"/>
            </a:endParaRPr>
          </a:p>
        </p:txBody>
      </p:sp>
      <p:sp>
        <p:nvSpPr>
          <p:cNvPr id="101380" name="Text Box 4"/>
          <p:cNvSpPr txBox="1">
            <a:spLocks noChangeArrowheads="1"/>
          </p:cNvSpPr>
          <p:nvPr/>
        </p:nvSpPr>
        <p:spPr bwMode="auto">
          <a:xfrm>
            <a:off x="1600200" y="1143000"/>
            <a:ext cx="6934200" cy="457200"/>
          </a:xfrm>
          <a:prstGeom prst="rect">
            <a:avLst/>
          </a:prstGeom>
          <a:noFill/>
          <a:ln w="9525">
            <a:noFill/>
            <a:miter lim="800000"/>
            <a:headEnd/>
            <a:tailEnd/>
          </a:ln>
          <a:effectLst/>
        </p:spPr>
        <p:txBody>
          <a:bodyPr>
            <a:spAutoFit/>
          </a:bodyPr>
          <a:lstStyle/>
          <a:p>
            <a:pPr>
              <a:spcBef>
                <a:spcPct val="50000"/>
              </a:spcBef>
            </a:pPr>
            <a:r>
              <a:rPr lang="fa-IR" sz="2400" b="1">
                <a:solidFill>
                  <a:srgbClr val="950F25"/>
                </a:solidFill>
                <a:latin typeface="Tahoma" pitchFamily="34" charset="0"/>
                <a:cs typeface="Mitra" pitchFamily="2" charset="-78"/>
              </a:rPr>
              <a:t>تعريف پروژ‌ه هاي تحقيق و توسعه بر اساس نيازهاي تجاري</a:t>
            </a:r>
            <a:endParaRPr lang="en-US" sz="2400" b="1">
              <a:solidFill>
                <a:srgbClr val="950F25"/>
              </a:solidFill>
              <a:latin typeface="Tahoma" pitchFamily="34" charset="0"/>
              <a:cs typeface="Mitra" pitchFamily="2" charset="-78"/>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74082" name="Rectangle 2"/>
          <p:cNvSpPr>
            <a:spLocks noGrp="1" noChangeArrowheads="1"/>
          </p:cNvSpPr>
          <p:nvPr>
            <p:ph type="body" idx="1"/>
          </p:nvPr>
        </p:nvSpPr>
        <p:spPr>
          <a:xfrm>
            <a:off x="1219200" y="838200"/>
            <a:ext cx="1600200" cy="762000"/>
          </a:xfrm>
          <a:noFill/>
          <a:ln>
            <a:solidFill>
              <a:schemeClr val="tx1"/>
            </a:solidFill>
          </a:ln>
        </p:spPr>
        <p:txBody>
          <a:bodyPr/>
          <a:lstStyle/>
          <a:p>
            <a:pPr>
              <a:lnSpc>
                <a:spcPct val="80000"/>
              </a:lnSpc>
              <a:buFontTx/>
              <a:buNone/>
            </a:pPr>
            <a:r>
              <a:rPr lang="fa-IR" sz="2000">
                <a:cs typeface="Mitra" pitchFamily="2" charset="-78"/>
              </a:rPr>
              <a:t>دانشگاه ها و مراكز پ‍‍‍ژوهشي</a:t>
            </a:r>
            <a:endParaRPr lang="en-US" sz="2000">
              <a:cs typeface="Mitra" pitchFamily="2" charset="-78"/>
            </a:endParaRPr>
          </a:p>
        </p:txBody>
      </p:sp>
      <p:sp>
        <p:nvSpPr>
          <p:cNvPr id="174083" name="Line 3"/>
          <p:cNvSpPr>
            <a:spLocks noChangeShapeType="1"/>
          </p:cNvSpPr>
          <p:nvPr/>
        </p:nvSpPr>
        <p:spPr bwMode="auto">
          <a:xfrm>
            <a:off x="2971800" y="1524000"/>
            <a:ext cx="2209800" cy="0"/>
          </a:xfrm>
          <a:prstGeom prst="line">
            <a:avLst/>
          </a:prstGeom>
          <a:noFill/>
          <a:ln w="9525">
            <a:solidFill>
              <a:schemeClr val="tx1"/>
            </a:solidFill>
            <a:round/>
            <a:headEnd/>
            <a:tailEnd type="triangle" w="med" len="med"/>
          </a:ln>
          <a:effectLst/>
        </p:spPr>
        <p:txBody>
          <a:bodyPr/>
          <a:lstStyle/>
          <a:p>
            <a:endParaRPr lang="en-US"/>
          </a:p>
        </p:txBody>
      </p:sp>
      <p:sp>
        <p:nvSpPr>
          <p:cNvPr id="174084" name="Text Box 4"/>
          <p:cNvSpPr txBox="1">
            <a:spLocks noChangeArrowheads="1"/>
          </p:cNvSpPr>
          <p:nvPr/>
        </p:nvSpPr>
        <p:spPr bwMode="auto">
          <a:xfrm>
            <a:off x="2743200" y="685800"/>
            <a:ext cx="2438400" cy="762000"/>
          </a:xfrm>
          <a:prstGeom prst="rect">
            <a:avLst/>
          </a:prstGeom>
          <a:noFill/>
          <a:ln w="9525">
            <a:noFill/>
            <a:miter lim="800000"/>
            <a:headEnd/>
            <a:tailEnd/>
          </a:ln>
          <a:effectLst/>
        </p:spPr>
        <p:txBody>
          <a:bodyPr>
            <a:spAutoFit/>
          </a:bodyPr>
          <a:lstStyle/>
          <a:p>
            <a:pPr>
              <a:spcBef>
                <a:spcPct val="50000"/>
              </a:spcBef>
            </a:pPr>
            <a:r>
              <a:rPr lang="fa-IR" sz="2200">
                <a:cs typeface="Lotus" pitchFamily="2" charset="-78"/>
              </a:rPr>
              <a:t>كسب دانش فني در زمينه فرآيند هاي توليد نانو</a:t>
            </a:r>
            <a:endParaRPr lang="en-US" sz="2200">
              <a:cs typeface="Lotus" pitchFamily="2" charset="-78"/>
            </a:endParaRPr>
          </a:p>
        </p:txBody>
      </p:sp>
      <p:sp>
        <p:nvSpPr>
          <p:cNvPr id="174085" name="Line 5"/>
          <p:cNvSpPr>
            <a:spLocks noChangeShapeType="1"/>
          </p:cNvSpPr>
          <p:nvPr/>
        </p:nvSpPr>
        <p:spPr bwMode="auto">
          <a:xfrm>
            <a:off x="5562600" y="1905000"/>
            <a:ext cx="0" cy="533400"/>
          </a:xfrm>
          <a:prstGeom prst="line">
            <a:avLst/>
          </a:prstGeom>
          <a:noFill/>
          <a:ln w="9525">
            <a:solidFill>
              <a:schemeClr val="tx1"/>
            </a:solidFill>
            <a:round/>
            <a:headEnd/>
            <a:tailEnd type="triangle" w="med" len="med"/>
          </a:ln>
          <a:effectLst/>
        </p:spPr>
        <p:txBody>
          <a:bodyPr/>
          <a:lstStyle/>
          <a:p>
            <a:endParaRPr lang="en-US"/>
          </a:p>
        </p:txBody>
      </p:sp>
      <p:sp>
        <p:nvSpPr>
          <p:cNvPr id="174086" name="Text Box 6"/>
          <p:cNvSpPr txBox="1">
            <a:spLocks noChangeArrowheads="1"/>
          </p:cNvSpPr>
          <p:nvPr/>
        </p:nvSpPr>
        <p:spPr bwMode="auto">
          <a:xfrm>
            <a:off x="5257800" y="1295400"/>
            <a:ext cx="685800" cy="436563"/>
          </a:xfrm>
          <a:prstGeom prst="rect">
            <a:avLst/>
          </a:prstGeom>
          <a:noFill/>
          <a:ln w="9525">
            <a:solidFill>
              <a:schemeClr val="tx1"/>
            </a:solidFill>
            <a:miter lim="800000"/>
            <a:headEnd/>
            <a:tailEnd/>
          </a:ln>
          <a:effectLst/>
        </p:spPr>
        <p:txBody>
          <a:bodyPr>
            <a:spAutoFit/>
          </a:bodyPr>
          <a:lstStyle/>
          <a:p>
            <a:pPr>
              <a:spcBef>
                <a:spcPct val="50000"/>
              </a:spcBef>
            </a:pPr>
            <a:r>
              <a:rPr lang="fa-IR" sz="2200">
                <a:cs typeface="Lotus" pitchFamily="2" charset="-78"/>
              </a:rPr>
              <a:t>پتنت</a:t>
            </a:r>
            <a:endParaRPr lang="en-US" sz="2200">
              <a:cs typeface="Lotus" pitchFamily="2" charset="-78"/>
            </a:endParaRPr>
          </a:p>
        </p:txBody>
      </p:sp>
      <p:sp>
        <p:nvSpPr>
          <p:cNvPr id="174087" name="Line 7"/>
          <p:cNvSpPr>
            <a:spLocks noChangeShapeType="1"/>
          </p:cNvSpPr>
          <p:nvPr/>
        </p:nvSpPr>
        <p:spPr bwMode="auto">
          <a:xfrm>
            <a:off x="5638800" y="2667000"/>
            <a:ext cx="1295400" cy="1447800"/>
          </a:xfrm>
          <a:prstGeom prst="line">
            <a:avLst/>
          </a:prstGeom>
          <a:noFill/>
          <a:ln w="9525">
            <a:solidFill>
              <a:schemeClr val="tx1"/>
            </a:solidFill>
            <a:round/>
            <a:headEnd/>
            <a:tailEnd type="triangle" w="med" len="med"/>
          </a:ln>
          <a:effectLst/>
        </p:spPr>
        <p:txBody>
          <a:bodyPr/>
          <a:lstStyle/>
          <a:p>
            <a:endParaRPr lang="en-US"/>
          </a:p>
        </p:txBody>
      </p:sp>
      <p:sp>
        <p:nvSpPr>
          <p:cNvPr id="174088" name="Line 8"/>
          <p:cNvSpPr>
            <a:spLocks noChangeShapeType="1"/>
          </p:cNvSpPr>
          <p:nvPr/>
        </p:nvSpPr>
        <p:spPr bwMode="auto">
          <a:xfrm flipH="1">
            <a:off x="4267200" y="2667000"/>
            <a:ext cx="1219200" cy="1447800"/>
          </a:xfrm>
          <a:prstGeom prst="line">
            <a:avLst/>
          </a:prstGeom>
          <a:noFill/>
          <a:ln w="9525">
            <a:solidFill>
              <a:schemeClr val="tx1"/>
            </a:solidFill>
            <a:round/>
            <a:headEnd/>
            <a:tailEnd type="triangle" w="med" len="med"/>
          </a:ln>
          <a:effectLst/>
        </p:spPr>
        <p:txBody>
          <a:bodyPr/>
          <a:lstStyle/>
          <a:p>
            <a:endParaRPr lang="en-US"/>
          </a:p>
        </p:txBody>
      </p:sp>
      <p:sp>
        <p:nvSpPr>
          <p:cNvPr id="174089" name="Text Box 9"/>
          <p:cNvSpPr txBox="1">
            <a:spLocks noChangeArrowheads="1"/>
          </p:cNvSpPr>
          <p:nvPr/>
        </p:nvSpPr>
        <p:spPr bwMode="auto">
          <a:xfrm>
            <a:off x="6477000" y="4267200"/>
            <a:ext cx="1752600" cy="427038"/>
          </a:xfrm>
          <a:prstGeom prst="rect">
            <a:avLst/>
          </a:prstGeom>
          <a:noFill/>
          <a:ln w="9525">
            <a:noFill/>
            <a:miter lim="800000"/>
            <a:headEnd/>
            <a:tailEnd/>
          </a:ln>
          <a:effectLst/>
        </p:spPr>
        <p:txBody>
          <a:bodyPr>
            <a:spAutoFit/>
          </a:bodyPr>
          <a:lstStyle/>
          <a:p>
            <a:pPr>
              <a:spcBef>
                <a:spcPct val="50000"/>
              </a:spcBef>
            </a:pPr>
            <a:endParaRPr lang="en-US" sz="2200">
              <a:cs typeface="Lotus" pitchFamily="2" charset="-78"/>
            </a:endParaRPr>
          </a:p>
        </p:txBody>
      </p:sp>
      <p:sp>
        <p:nvSpPr>
          <p:cNvPr id="174090" name="Text Box 10"/>
          <p:cNvSpPr txBox="1">
            <a:spLocks noChangeArrowheads="1"/>
          </p:cNvSpPr>
          <p:nvPr/>
        </p:nvSpPr>
        <p:spPr bwMode="auto">
          <a:xfrm>
            <a:off x="6324600" y="4267200"/>
            <a:ext cx="1600200" cy="771525"/>
          </a:xfrm>
          <a:prstGeom prst="rect">
            <a:avLst/>
          </a:prstGeom>
          <a:noFill/>
          <a:ln w="9525">
            <a:solidFill>
              <a:schemeClr val="tx1"/>
            </a:solidFill>
            <a:miter lim="800000"/>
            <a:headEnd/>
            <a:tailEnd/>
          </a:ln>
          <a:effectLst/>
        </p:spPr>
        <p:txBody>
          <a:bodyPr>
            <a:spAutoFit/>
          </a:bodyPr>
          <a:lstStyle/>
          <a:p>
            <a:pPr>
              <a:spcBef>
                <a:spcPct val="50000"/>
              </a:spcBef>
            </a:pPr>
            <a:r>
              <a:rPr lang="fa-IR" sz="2200">
                <a:cs typeface="Lotus" pitchFamily="2" charset="-78"/>
              </a:rPr>
              <a:t>مراكز تحقيقاتي علمي و صنعتي</a:t>
            </a:r>
            <a:endParaRPr lang="en-US" sz="2200">
              <a:cs typeface="Lotus" pitchFamily="2" charset="-78"/>
            </a:endParaRPr>
          </a:p>
        </p:txBody>
      </p:sp>
      <p:sp>
        <p:nvSpPr>
          <p:cNvPr id="174091" name="Text Box 11"/>
          <p:cNvSpPr txBox="1">
            <a:spLocks noChangeArrowheads="1"/>
          </p:cNvSpPr>
          <p:nvPr/>
        </p:nvSpPr>
        <p:spPr bwMode="auto">
          <a:xfrm>
            <a:off x="6477000" y="3276600"/>
            <a:ext cx="762000" cy="427038"/>
          </a:xfrm>
          <a:prstGeom prst="rect">
            <a:avLst/>
          </a:prstGeom>
          <a:noFill/>
          <a:ln w="9525">
            <a:noFill/>
            <a:miter lim="800000"/>
            <a:headEnd/>
            <a:tailEnd/>
          </a:ln>
          <a:effectLst/>
        </p:spPr>
        <p:txBody>
          <a:bodyPr>
            <a:spAutoFit/>
          </a:bodyPr>
          <a:lstStyle/>
          <a:p>
            <a:pPr>
              <a:spcBef>
                <a:spcPct val="50000"/>
              </a:spcBef>
            </a:pPr>
            <a:r>
              <a:rPr lang="fa-IR" sz="2200">
                <a:cs typeface="Lotus" pitchFamily="2" charset="-78"/>
              </a:rPr>
              <a:t>توسعه</a:t>
            </a:r>
            <a:endParaRPr lang="en-US" sz="2200">
              <a:cs typeface="Lotus" pitchFamily="2" charset="-78"/>
            </a:endParaRPr>
          </a:p>
        </p:txBody>
      </p:sp>
      <p:sp>
        <p:nvSpPr>
          <p:cNvPr id="174092" name="Text Box 12"/>
          <p:cNvSpPr txBox="1">
            <a:spLocks noChangeArrowheads="1"/>
          </p:cNvSpPr>
          <p:nvPr/>
        </p:nvSpPr>
        <p:spPr bwMode="auto">
          <a:xfrm>
            <a:off x="3886200" y="3200400"/>
            <a:ext cx="762000" cy="427038"/>
          </a:xfrm>
          <a:prstGeom prst="rect">
            <a:avLst/>
          </a:prstGeom>
          <a:noFill/>
          <a:ln w="9525">
            <a:noFill/>
            <a:miter lim="800000"/>
            <a:headEnd/>
            <a:tailEnd/>
          </a:ln>
          <a:effectLst/>
        </p:spPr>
        <p:txBody>
          <a:bodyPr>
            <a:spAutoFit/>
          </a:bodyPr>
          <a:lstStyle/>
          <a:p>
            <a:pPr>
              <a:spcBef>
                <a:spcPct val="50000"/>
              </a:spcBef>
            </a:pPr>
            <a:r>
              <a:rPr lang="fa-IR" sz="2200">
                <a:cs typeface="Lotus" pitchFamily="2" charset="-78"/>
              </a:rPr>
              <a:t>توسعه</a:t>
            </a:r>
            <a:endParaRPr lang="en-US" sz="2200">
              <a:cs typeface="Lotus" pitchFamily="2" charset="-78"/>
            </a:endParaRPr>
          </a:p>
        </p:txBody>
      </p:sp>
      <p:sp>
        <p:nvSpPr>
          <p:cNvPr id="174093" name="Text Box 13"/>
          <p:cNvSpPr txBox="1">
            <a:spLocks noChangeArrowheads="1"/>
          </p:cNvSpPr>
          <p:nvPr/>
        </p:nvSpPr>
        <p:spPr bwMode="auto">
          <a:xfrm>
            <a:off x="3657600" y="4191000"/>
            <a:ext cx="1295400" cy="771525"/>
          </a:xfrm>
          <a:prstGeom prst="rect">
            <a:avLst/>
          </a:prstGeom>
          <a:noFill/>
          <a:ln w="9525">
            <a:solidFill>
              <a:schemeClr val="tx1"/>
            </a:solidFill>
            <a:miter lim="800000"/>
            <a:headEnd/>
            <a:tailEnd/>
          </a:ln>
          <a:effectLst/>
        </p:spPr>
        <p:txBody>
          <a:bodyPr>
            <a:spAutoFit/>
          </a:bodyPr>
          <a:lstStyle/>
          <a:p>
            <a:pPr>
              <a:spcBef>
                <a:spcPct val="50000"/>
              </a:spcBef>
            </a:pPr>
            <a:r>
              <a:rPr lang="fa-IR" sz="2200">
                <a:cs typeface="Lotus" pitchFamily="2" charset="-78"/>
              </a:rPr>
              <a:t>شركت هاي </a:t>
            </a:r>
            <a:r>
              <a:rPr lang="en-US" sz="2200">
                <a:cs typeface="Lotus" pitchFamily="2" charset="-78"/>
              </a:rPr>
              <a:t>spin off</a:t>
            </a:r>
          </a:p>
        </p:txBody>
      </p:sp>
      <p:sp>
        <p:nvSpPr>
          <p:cNvPr id="174094" name="Line 14"/>
          <p:cNvSpPr>
            <a:spLocks noChangeShapeType="1"/>
          </p:cNvSpPr>
          <p:nvPr/>
        </p:nvSpPr>
        <p:spPr bwMode="auto">
          <a:xfrm flipH="1">
            <a:off x="2895600" y="4648200"/>
            <a:ext cx="609600" cy="0"/>
          </a:xfrm>
          <a:prstGeom prst="line">
            <a:avLst/>
          </a:prstGeom>
          <a:noFill/>
          <a:ln w="9525">
            <a:solidFill>
              <a:schemeClr val="tx1"/>
            </a:solidFill>
            <a:round/>
            <a:headEnd/>
            <a:tailEnd type="triangle" w="med" len="med"/>
          </a:ln>
          <a:effectLst/>
        </p:spPr>
        <p:txBody>
          <a:bodyPr/>
          <a:lstStyle/>
          <a:p>
            <a:endParaRPr lang="en-US"/>
          </a:p>
        </p:txBody>
      </p:sp>
      <p:sp>
        <p:nvSpPr>
          <p:cNvPr id="174095" name="Line 15"/>
          <p:cNvSpPr>
            <a:spLocks noChangeShapeType="1"/>
          </p:cNvSpPr>
          <p:nvPr/>
        </p:nvSpPr>
        <p:spPr bwMode="auto">
          <a:xfrm flipH="1">
            <a:off x="5029200" y="4191000"/>
            <a:ext cx="1143000" cy="0"/>
          </a:xfrm>
          <a:prstGeom prst="line">
            <a:avLst/>
          </a:prstGeom>
          <a:noFill/>
          <a:ln w="9525">
            <a:solidFill>
              <a:srgbClr val="FFFF00"/>
            </a:solidFill>
            <a:round/>
            <a:headEnd/>
            <a:tailEnd type="triangle" w="med" len="med"/>
          </a:ln>
          <a:effectLst/>
        </p:spPr>
        <p:txBody>
          <a:bodyPr/>
          <a:lstStyle/>
          <a:p>
            <a:endParaRPr lang="en-US"/>
          </a:p>
        </p:txBody>
      </p:sp>
      <p:sp>
        <p:nvSpPr>
          <p:cNvPr id="174096" name="AutoShape 16"/>
          <p:cNvSpPr>
            <a:spLocks/>
          </p:cNvSpPr>
          <p:nvPr/>
        </p:nvSpPr>
        <p:spPr bwMode="auto">
          <a:xfrm>
            <a:off x="2743200" y="3124200"/>
            <a:ext cx="76200" cy="2895600"/>
          </a:xfrm>
          <a:prstGeom prst="rightBracket">
            <a:avLst>
              <a:gd name="adj" fmla="val 316667"/>
            </a:avLst>
          </a:prstGeom>
          <a:noFill/>
          <a:ln w="9525">
            <a:solidFill>
              <a:schemeClr val="tx1"/>
            </a:solidFill>
            <a:round/>
            <a:headEnd/>
            <a:tailEnd/>
          </a:ln>
          <a:effectLst/>
        </p:spPr>
        <p:txBody>
          <a:bodyPr wrap="none" anchor="ctr"/>
          <a:lstStyle/>
          <a:p>
            <a:endParaRPr lang="en-US"/>
          </a:p>
        </p:txBody>
      </p:sp>
      <p:sp>
        <p:nvSpPr>
          <p:cNvPr id="174097" name="Text Box 17"/>
          <p:cNvSpPr txBox="1">
            <a:spLocks noChangeArrowheads="1"/>
          </p:cNvSpPr>
          <p:nvPr/>
        </p:nvSpPr>
        <p:spPr bwMode="auto">
          <a:xfrm>
            <a:off x="381000" y="3124200"/>
            <a:ext cx="2286000" cy="2774950"/>
          </a:xfrm>
          <a:prstGeom prst="rect">
            <a:avLst/>
          </a:prstGeom>
          <a:noFill/>
          <a:ln w="9525">
            <a:noFill/>
            <a:miter lim="800000"/>
            <a:headEnd/>
            <a:tailEnd/>
          </a:ln>
          <a:effectLst/>
        </p:spPr>
        <p:txBody>
          <a:bodyPr>
            <a:spAutoFit/>
          </a:bodyPr>
          <a:lstStyle/>
          <a:p>
            <a:pPr>
              <a:spcBef>
                <a:spcPct val="50000"/>
              </a:spcBef>
            </a:pPr>
            <a:r>
              <a:rPr lang="fa-IR" sz="2200">
                <a:cs typeface="Lotus" pitchFamily="2" charset="-78"/>
              </a:rPr>
              <a:t>1- توسعه بيشتر</a:t>
            </a:r>
          </a:p>
          <a:p>
            <a:pPr>
              <a:spcBef>
                <a:spcPct val="50000"/>
              </a:spcBef>
            </a:pPr>
            <a:r>
              <a:rPr lang="fa-IR" sz="2200">
                <a:cs typeface="Lotus" pitchFamily="2" charset="-78"/>
              </a:rPr>
              <a:t>2- تحقيقات در به دست آوردن كاربردهاي جديد</a:t>
            </a:r>
          </a:p>
          <a:p>
            <a:pPr>
              <a:spcBef>
                <a:spcPct val="50000"/>
              </a:spcBef>
            </a:pPr>
            <a:r>
              <a:rPr lang="fa-IR" sz="2200">
                <a:cs typeface="Lotus" pitchFamily="2" charset="-78"/>
              </a:rPr>
              <a:t>3- تجاري سازي </a:t>
            </a:r>
          </a:p>
          <a:p>
            <a:pPr>
              <a:spcBef>
                <a:spcPct val="50000"/>
              </a:spcBef>
            </a:pPr>
            <a:r>
              <a:rPr lang="fa-IR" sz="2200">
                <a:cs typeface="Lotus" pitchFamily="2" charset="-78"/>
              </a:rPr>
              <a:t>4- توليد</a:t>
            </a:r>
          </a:p>
          <a:p>
            <a:pPr>
              <a:spcBef>
                <a:spcPct val="50000"/>
              </a:spcBef>
            </a:pPr>
            <a:r>
              <a:rPr lang="fa-IR" sz="2200">
                <a:cs typeface="Lotus" pitchFamily="2" charset="-78"/>
              </a:rPr>
              <a:t>5-بازاريابي و فروش</a:t>
            </a:r>
            <a:endParaRPr lang="en-US" sz="2200">
              <a:cs typeface="Lotus" pitchFamily="2" charset="-78"/>
            </a:endParaRPr>
          </a:p>
        </p:txBody>
      </p:sp>
      <p:sp>
        <p:nvSpPr>
          <p:cNvPr id="174098" name="Line 18"/>
          <p:cNvSpPr>
            <a:spLocks noChangeShapeType="1"/>
          </p:cNvSpPr>
          <p:nvPr/>
        </p:nvSpPr>
        <p:spPr bwMode="auto">
          <a:xfrm>
            <a:off x="2819400" y="1752600"/>
            <a:ext cx="990600" cy="2209800"/>
          </a:xfrm>
          <a:prstGeom prst="line">
            <a:avLst/>
          </a:prstGeom>
          <a:noFill/>
          <a:ln w="9525">
            <a:solidFill>
              <a:srgbClr val="FFFF00"/>
            </a:solidFill>
            <a:round/>
            <a:headEnd/>
            <a:tailEnd type="triangle" w="med" len="med"/>
          </a:ln>
          <a:effectLst/>
        </p:spPr>
        <p:txBody>
          <a:bodyPr/>
          <a:lstStyle/>
          <a:p>
            <a:endParaRPr lang="en-US"/>
          </a:p>
        </p:txBody>
      </p:sp>
      <p:sp>
        <p:nvSpPr>
          <p:cNvPr id="174099" name="Text Box 19"/>
          <p:cNvSpPr txBox="1">
            <a:spLocks noChangeArrowheads="1"/>
          </p:cNvSpPr>
          <p:nvPr/>
        </p:nvSpPr>
        <p:spPr bwMode="auto">
          <a:xfrm>
            <a:off x="3276600" y="2438400"/>
            <a:ext cx="685800" cy="641350"/>
          </a:xfrm>
          <a:prstGeom prst="rect">
            <a:avLst/>
          </a:prstGeom>
          <a:noFill/>
          <a:ln w="9525">
            <a:noFill/>
            <a:miter lim="800000"/>
            <a:headEnd/>
            <a:tailEnd/>
          </a:ln>
          <a:effectLst/>
        </p:spPr>
        <p:txBody>
          <a:bodyPr>
            <a:spAutoFit/>
          </a:bodyPr>
          <a:lstStyle/>
          <a:p>
            <a:pPr>
              <a:spcBef>
                <a:spcPct val="50000"/>
              </a:spcBef>
            </a:pPr>
            <a:r>
              <a:rPr lang="fa-IR">
                <a:solidFill>
                  <a:srgbClr val="FF3300"/>
                </a:solidFill>
                <a:cs typeface="Lotus" pitchFamily="2" charset="-78"/>
              </a:rPr>
              <a:t>منابع انساني</a:t>
            </a:r>
            <a:endParaRPr lang="en-US">
              <a:solidFill>
                <a:srgbClr val="FF3300"/>
              </a:solidFill>
              <a:cs typeface="Lotus" pitchFamily="2" charset="-78"/>
            </a:endParaRPr>
          </a:p>
        </p:txBody>
      </p:sp>
      <p:sp>
        <p:nvSpPr>
          <p:cNvPr id="174100" name="Text Box 20"/>
          <p:cNvSpPr txBox="1">
            <a:spLocks noChangeArrowheads="1"/>
          </p:cNvSpPr>
          <p:nvPr/>
        </p:nvSpPr>
        <p:spPr bwMode="auto">
          <a:xfrm>
            <a:off x="5181600" y="3581400"/>
            <a:ext cx="685800" cy="641350"/>
          </a:xfrm>
          <a:prstGeom prst="rect">
            <a:avLst/>
          </a:prstGeom>
          <a:noFill/>
          <a:ln w="9525">
            <a:noFill/>
            <a:miter lim="800000"/>
            <a:headEnd/>
            <a:tailEnd/>
          </a:ln>
          <a:effectLst/>
        </p:spPr>
        <p:txBody>
          <a:bodyPr>
            <a:spAutoFit/>
          </a:bodyPr>
          <a:lstStyle/>
          <a:p>
            <a:pPr>
              <a:spcBef>
                <a:spcPct val="50000"/>
              </a:spcBef>
            </a:pPr>
            <a:r>
              <a:rPr lang="fa-IR">
                <a:solidFill>
                  <a:srgbClr val="FF3300"/>
                </a:solidFill>
                <a:cs typeface="Lotus" pitchFamily="2" charset="-78"/>
              </a:rPr>
              <a:t>منابع انساني</a:t>
            </a:r>
            <a:endParaRPr lang="en-US">
              <a:solidFill>
                <a:srgbClr val="FF3300"/>
              </a:solidFill>
              <a:cs typeface="Lotus" pitchFamily="2" charset="-78"/>
            </a:endParaRPr>
          </a:p>
        </p:txBody>
      </p:sp>
      <p:sp>
        <p:nvSpPr>
          <p:cNvPr id="174101" name="Line 21"/>
          <p:cNvSpPr>
            <a:spLocks noChangeShapeType="1"/>
          </p:cNvSpPr>
          <p:nvPr/>
        </p:nvSpPr>
        <p:spPr bwMode="auto">
          <a:xfrm flipH="1">
            <a:off x="5029200" y="4800600"/>
            <a:ext cx="11430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75106" name="Rectangle 2"/>
          <p:cNvSpPr>
            <a:spLocks noGrp="1" noChangeArrowheads="1"/>
          </p:cNvSpPr>
          <p:nvPr>
            <p:ph type="body" idx="1"/>
          </p:nvPr>
        </p:nvSpPr>
        <p:spPr>
          <a:xfrm>
            <a:off x="457200" y="1066800"/>
            <a:ext cx="8229600" cy="5059363"/>
          </a:xfrm>
        </p:spPr>
        <p:txBody>
          <a:bodyPr/>
          <a:lstStyle/>
          <a:p>
            <a:r>
              <a:rPr lang="fa-IR">
                <a:cs typeface="Mitra" pitchFamily="2" charset="-78"/>
              </a:rPr>
              <a:t>دانش فني ايجاد شده در دانشگاه ها و موسسات تحقيقاتي براي توسعه و ادامه مراحل زنجيره ارزش وارد شركت هاي زايشي شده  و اين شركت ها با اهدافي از قبيل: </a:t>
            </a:r>
          </a:p>
          <a:p>
            <a:endParaRPr lang="fa-IR">
              <a:cs typeface="Mitra" pitchFamily="2" charset="-78"/>
            </a:endParaRPr>
          </a:p>
          <a:p>
            <a:endParaRPr lang="fa-IR">
              <a:cs typeface="Mitra" pitchFamily="2" charset="-78"/>
            </a:endParaRPr>
          </a:p>
          <a:p>
            <a:endParaRPr lang="fa-IR">
              <a:cs typeface="Mitra" pitchFamily="2" charset="-78"/>
            </a:endParaRPr>
          </a:p>
          <a:p>
            <a:endParaRPr lang="fa-IR">
              <a:cs typeface="Mitra" pitchFamily="2" charset="-78"/>
            </a:endParaRPr>
          </a:p>
          <a:p>
            <a:pPr>
              <a:buFontTx/>
              <a:buNone/>
            </a:pPr>
            <a:endParaRPr lang="fa-IR">
              <a:cs typeface="Mitra" pitchFamily="2" charset="-78"/>
            </a:endParaRPr>
          </a:p>
          <a:p>
            <a:pPr>
              <a:buFontTx/>
              <a:buNone/>
            </a:pPr>
            <a:r>
              <a:rPr lang="fa-IR">
                <a:cs typeface="Mitra" pitchFamily="2" charset="-78"/>
              </a:rPr>
              <a:t>كار خود  را دنبال مي كنند.</a:t>
            </a:r>
            <a:endParaRPr lang="en-US">
              <a:cs typeface="Mitra" pitchFamily="2" charset="-78"/>
            </a:endParaRPr>
          </a:p>
        </p:txBody>
      </p:sp>
      <p:sp>
        <p:nvSpPr>
          <p:cNvPr id="175107" name="Text Box 3"/>
          <p:cNvSpPr txBox="1">
            <a:spLocks noChangeArrowheads="1"/>
          </p:cNvSpPr>
          <p:nvPr/>
        </p:nvSpPr>
        <p:spPr bwMode="auto">
          <a:xfrm>
            <a:off x="2286000" y="2743200"/>
            <a:ext cx="5943600" cy="2439988"/>
          </a:xfrm>
          <a:prstGeom prst="rect">
            <a:avLst/>
          </a:prstGeom>
          <a:noFill/>
          <a:ln w="9525">
            <a:noFill/>
            <a:miter lim="800000"/>
            <a:headEnd/>
            <a:tailEnd/>
          </a:ln>
          <a:effectLst/>
        </p:spPr>
        <p:txBody>
          <a:bodyPr>
            <a:spAutoFit/>
          </a:bodyPr>
          <a:lstStyle/>
          <a:p>
            <a:pPr>
              <a:spcBef>
                <a:spcPct val="50000"/>
              </a:spcBef>
            </a:pPr>
            <a:r>
              <a:rPr lang="fa-IR" sz="2200">
                <a:cs typeface="Lotus" pitchFamily="2" charset="-78"/>
              </a:rPr>
              <a:t>1- توسعه بيشتر</a:t>
            </a:r>
          </a:p>
          <a:p>
            <a:pPr>
              <a:spcBef>
                <a:spcPct val="50000"/>
              </a:spcBef>
            </a:pPr>
            <a:r>
              <a:rPr lang="fa-IR" sz="2200">
                <a:cs typeface="Lotus" pitchFamily="2" charset="-78"/>
              </a:rPr>
              <a:t>2- تحقيقات در به دست آوردن كاربردهاي جديد</a:t>
            </a:r>
          </a:p>
          <a:p>
            <a:pPr>
              <a:spcBef>
                <a:spcPct val="50000"/>
              </a:spcBef>
            </a:pPr>
            <a:r>
              <a:rPr lang="fa-IR" sz="2200">
                <a:cs typeface="Lotus" pitchFamily="2" charset="-78"/>
              </a:rPr>
              <a:t>3- تجاري سازي </a:t>
            </a:r>
          </a:p>
          <a:p>
            <a:pPr>
              <a:spcBef>
                <a:spcPct val="50000"/>
              </a:spcBef>
            </a:pPr>
            <a:r>
              <a:rPr lang="fa-IR" sz="2200">
                <a:cs typeface="Lotus" pitchFamily="2" charset="-78"/>
              </a:rPr>
              <a:t>4- توليد</a:t>
            </a:r>
          </a:p>
          <a:p>
            <a:pPr>
              <a:spcBef>
                <a:spcPct val="50000"/>
              </a:spcBef>
            </a:pPr>
            <a:r>
              <a:rPr lang="fa-IR" sz="2200">
                <a:cs typeface="Lotus" pitchFamily="2" charset="-78"/>
              </a:rPr>
              <a:t>5-بازاريابي و فروش</a:t>
            </a:r>
            <a:endParaRPr lang="en-US" sz="2200">
              <a:cs typeface="Lotus" pitchFamily="2"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76130" name="Rectangle 2"/>
          <p:cNvSpPr>
            <a:spLocks noGrp="1" noChangeArrowheads="1"/>
          </p:cNvSpPr>
          <p:nvPr>
            <p:ph type="body" idx="1"/>
          </p:nvPr>
        </p:nvSpPr>
        <p:spPr>
          <a:xfrm>
            <a:off x="3886200" y="1514475"/>
            <a:ext cx="1828800" cy="533400"/>
          </a:xfrm>
          <a:solidFill>
            <a:srgbClr val="66FF66"/>
          </a:solidFill>
          <a:ln>
            <a:solidFill>
              <a:schemeClr val="tx1"/>
            </a:solidFill>
          </a:ln>
        </p:spPr>
        <p:txBody>
          <a:bodyPr/>
          <a:lstStyle/>
          <a:p>
            <a:pPr>
              <a:buFontTx/>
              <a:buNone/>
            </a:pPr>
            <a:r>
              <a:rPr lang="fa-IR" sz="2800">
                <a:cs typeface="Mitra" pitchFamily="2" charset="-78"/>
              </a:rPr>
              <a:t>شركت زايشي</a:t>
            </a:r>
            <a:endParaRPr lang="en-US" sz="2800">
              <a:cs typeface="Mitra" pitchFamily="2" charset="-78"/>
            </a:endParaRPr>
          </a:p>
        </p:txBody>
      </p:sp>
      <p:sp>
        <p:nvSpPr>
          <p:cNvPr id="176131" name="Text Box 3"/>
          <p:cNvSpPr txBox="1">
            <a:spLocks noChangeArrowheads="1"/>
          </p:cNvSpPr>
          <p:nvPr/>
        </p:nvSpPr>
        <p:spPr bwMode="auto">
          <a:xfrm>
            <a:off x="4343400" y="2505075"/>
            <a:ext cx="838200" cy="436563"/>
          </a:xfrm>
          <a:prstGeom prst="rect">
            <a:avLst/>
          </a:prstGeom>
          <a:solidFill>
            <a:srgbClr val="99FFCC"/>
          </a:solidFill>
          <a:ln w="9525">
            <a:solidFill>
              <a:schemeClr val="tx1"/>
            </a:solidFill>
            <a:miter lim="800000"/>
            <a:headEnd/>
            <a:tailEnd/>
          </a:ln>
          <a:effectLst/>
        </p:spPr>
        <p:txBody>
          <a:bodyPr>
            <a:spAutoFit/>
          </a:bodyPr>
          <a:lstStyle/>
          <a:p>
            <a:pPr>
              <a:spcBef>
                <a:spcPct val="50000"/>
              </a:spcBef>
            </a:pPr>
            <a:r>
              <a:rPr lang="fa-IR" sz="2200">
                <a:cs typeface="Lotus" pitchFamily="2" charset="-78"/>
              </a:rPr>
              <a:t>توسعه</a:t>
            </a:r>
            <a:endParaRPr lang="en-US" sz="2200">
              <a:cs typeface="Lotus" pitchFamily="2" charset="-78"/>
            </a:endParaRPr>
          </a:p>
        </p:txBody>
      </p:sp>
      <p:sp>
        <p:nvSpPr>
          <p:cNvPr id="176132" name="Line 4"/>
          <p:cNvSpPr>
            <a:spLocks noChangeShapeType="1"/>
          </p:cNvSpPr>
          <p:nvPr/>
        </p:nvSpPr>
        <p:spPr bwMode="auto">
          <a:xfrm>
            <a:off x="4800600" y="3038475"/>
            <a:ext cx="0" cy="609600"/>
          </a:xfrm>
          <a:prstGeom prst="line">
            <a:avLst/>
          </a:prstGeom>
          <a:noFill/>
          <a:ln w="9525">
            <a:solidFill>
              <a:schemeClr val="tx1"/>
            </a:solidFill>
            <a:round/>
            <a:headEnd/>
            <a:tailEnd type="triangle" w="med" len="med"/>
          </a:ln>
          <a:effectLst/>
        </p:spPr>
        <p:txBody>
          <a:bodyPr/>
          <a:lstStyle/>
          <a:p>
            <a:endParaRPr lang="en-US"/>
          </a:p>
        </p:txBody>
      </p:sp>
      <p:sp>
        <p:nvSpPr>
          <p:cNvPr id="176133" name="Text Box 5"/>
          <p:cNvSpPr txBox="1">
            <a:spLocks noChangeArrowheads="1"/>
          </p:cNvSpPr>
          <p:nvPr/>
        </p:nvSpPr>
        <p:spPr bwMode="auto">
          <a:xfrm>
            <a:off x="4419600" y="3724275"/>
            <a:ext cx="762000" cy="436563"/>
          </a:xfrm>
          <a:prstGeom prst="rect">
            <a:avLst/>
          </a:prstGeom>
          <a:solidFill>
            <a:srgbClr val="66FFFF"/>
          </a:solidFill>
          <a:ln w="9525">
            <a:solidFill>
              <a:schemeClr val="tx1"/>
            </a:solidFill>
            <a:miter lim="800000"/>
            <a:headEnd/>
            <a:tailEnd/>
          </a:ln>
          <a:effectLst/>
        </p:spPr>
        <p:txBody>
          <a:bodyPr>
            <a:spAutoFit/>
          </a:bodyPr>
          <a:lstStyle/>
          <a:p>
            <a:pPr>
              <a:spcBef>
                <a:spcPct val="50000"/>
              </a:spcBef>
            </a:pPr>
            <a:r>
              <a:rPr lang="fa-IR" sz="2200">
                <a:cs typeface="Lotus" pitchFamily="2" charset="-78"/>
              </a:rPr>
              <a:t>توليد</a:t>
            </a:r>
            <a:endParaRPr lang="en-US" sz="2200">
              <a:cs typeface="Lotus" pitchFamily="2" charset="-78"/>
            </a:endParaRPr>
          </a:p>
        </p:txBody>
      </p:sp>
      <p:sp>
        <p:nvSpPr>
          <p:cNvPr id="176134" name="Line 6"/>
          <p:cNvSpPr>
            <a:spLocks noChangeShapeType="1"/>
          </p:cNvSpPr>
          <p:nvPr/>
        </p:nvSpPr>
        <p:spPr bwMode="auto">
          <a:xfrm>
            <a:off x="4800600" y="4257675"/>
            <a:ext cx="0" cy="533400"/>
          </a:xfrm>
          <a:prstGeom prst="line">
            <a:avLst/>
          </a:prstGeom>
          <a:noFill/>
          <a:ln w="9525">
            <a:solidFill>
              <a:schemeClr val="tx1"/>
            </a:solidFill>
            <a:round/>
            <a:headEnd/>
            <a:tailEnd type="triangle" w="med" len="med"/>
          </a:ln>
          <a:effectLst/>
        </p:spPr>
        <p:txBody>
          <a:bodyPr/>
          <a:lstStyle/>
          <a:p>
            <a:endParaRPr lang="en-US"/>
          </a:p>
        </p:txBody>
      </p:sp>
      <p:sp>
        <p:nvSpPr>
          <p:cNvPr id="176135" name="Text Box 7"/>
          <p:cNvSpPr txBox="1">
            <a:spLocks noChangeArrowheads="1"/>
          </p:cNvSpPr>
          <p:nvPr/>
        </p:nvSpPr>
        <p:spPr bwMode="auto">
          <a:xfrm>
            <a:off x="4191000" y="4867275"/>
            <a:ext cx="1295400" cy="771525"/>
          </a:xfrm>
          <a:prstGeom prst="rect">
            <a:avLst/>
          </a:prstGeom>
          <a:solidFill>
            <a:srgbClr val="66CCFF"/>
          </a:solidFill>
          <a:ln w="9525">
            <a:solidFill>
              <a:schemeClr val="tx1"/>
            </a:solidFill>
            <a:miter lim="800000"/>
            <a:headEnd/>
            <a:tailEnd/>
          </a:ln>
          <a:effectLst/>
        </p:spPr>
        <p:txBody>
          <a:bodyPr>
            <a:spAutoFit/>
          </a:bodyPr>
          <a:lstStyle/>
          <a:p>
            <a:pPr algn="ctr">
              <a:spcBef>
                <a:spcPct val="50000"/>
              </a:spcBef>
            </a:pPr>
            <a:r>
              <a:rPr lang="fa-IR" sz="2200">
                <a:cs typeface="Lotus" pitchFamily="2" charset="-78"/>
              </a:rPr>
              <a:t>بازاريابي و فروش</a:t>
            </a:r>
            <a:endParaRPr lang="en-US" sz="2200">
              <a:cs typeface="Lotus" pitchFamily="2" charset="-78"/>
            </a:endParaRPr>
          </a:p>
        </p:txBody>
      </p:sp>
      <p:sp>
        <p:nvSpPr>
          <p:cNvPr id="176136" name="Text Box 8"/>
          <p:cNvSpPr txBox="1">
            <a:spLocks noChangeArrowheads="1"/>
          </p:cNvSpPr>
          <p:nvPr/>
        </p:nvSpPr>
        <p:spPr bwMode="auto">
          <a:xfrm>
            <a:off x="4267200" y="1209675"/>
            <a:ext cx="990600" cy="427038"/>
          </a:xfrm>
          <a:prstGeom prst="rect">
            <a:avLst/>
          </a:prstGeom>
          <a:noFill/>
          <a:ln w="9525">
            <a:noFill/>
            <a:miter lim="800000"/>
            <a:headEnd/>
            <a:tailEnd/>
          </a:ln>
          <a:effectLst/>
        </p:spPr>
        <p:txBody>
          <a:bodyPr>
            <a:spAutoFit/>
          </a:bodyPr>
          <a:lstStyle/>
          <a:p>
            <a:pPr>
              <a:spcBef>
                <a:spcPct val="50000"/>
              </a:spcBef>
            </a:pPr>
            <a:endParaRPr lang="en-US" sz="2200">
              <a:cs typeface="Lotus" pitchFamily="2" charset="-78"/>
            </a:endParaRPr>
          </a:p>
        </p:txBody>
      </p:sp>
      <p:sp>
        <p:nvSpPr>
          <p:cNvPr id="176137" name="Text Box 9"/>
          <p:cNvSpPr txBox="1">
            <a:spLocks noChangeArrowheads="1"/>
          </p:cNvSpPr>
          <p:nvPr/>
        </p:nvSpPr>
        <p:spPr bwMode="auto">
          <a:xfrm>
            <a:off x="4191000" y="381000"/>
            <a:ext cx="1143000" cy="436563"/>
          </a:xfrm>
          <a:prstGeom prst="rect">
            <a:avLst/>
          </a:prstGeom>
          <a:solidFill>
            <a:srgbClr val="33CC33"/>
          </a:solidFill>
          <a:ln w="9525">
            <a:solidFill>
              <a:schemeClr val="tx1"/>
            </a:solidFill>
            <a:miter lim="800000"/>
            <a:headEnd/>
            <a:tailEnd/>
          </a:ln>
          <a:effectLst/>
        </p:spPr>
        <p:txBody>
          <a:bodyPr>
            <a:spAutoFit/>
          </a:bodyPr>
          <a:lstStyle/>
          <a:p>
            <a:pPr>
              <a:spcBef>
                <a:spcPct val="50000"/>
              </a:spcBef>
            </a:pPr>
            <a:r>
              <a:rPr lang="fa-IR" sz="2200">
                <a:cs typeface="Lotus" pitchFamily="2" charset="-78"/>
              </a:rPr>
              <a:t>دانش فني</a:t>
            </a:r>
            <a:endParaRPr lang="en-US" sz="2200">
              <a:cs typeface="Lotus" pitchFamily="2" charset="-78"/>
            </a:endParaRPr>
          </a:p>
        </p:txBody>
      </p:sp>
      <p:sp>
        <p:nvSpPr>
          <p:cNvPr id="176138" name="Line 10"/>
          <p:cNvSpPr>
            <a:spLocks noChangeShapeType="1"/>
          </p:cNvSpPr>
          <p:nvPr/>
        </p:nvSpPr>
        <p:spPr bwMode="auto">
          <a:xfrm>
            <a:off x="3657600" y="2200275"/>
            <a:ext cx="990600" cy="0"/>
          </a:xfrm>
          <a:prstGeom prst="line">
            <a:avLst/>
          </a:prstGeom>
          <a:noFill/>
          <a:ln w="9525">
            <a:solidFill>
              <a:srgbClr val="99CC00"/>
            </a:solidFill>
            <a:round/>
            <a:headEnd/>
            <a:tailEnd type="triangle" w="med" len="med"/>
          </a:ln>
          <a:effectLst/>
        </p:spPr>
        <p:txBody>
          <a:bodyPr/>
          <a:lstStyle/>
          <a:p>
            <a:endParaRPr lang="en-US"/>
          </a:p>
        </p:txBody>
      </p:sp>
      <p:sp>
        <p:nvSpPr>
          <p:cNvPr id="176139" name="Line 11"/>
          <p:cNvSpPr>
            <a:spLocks noChangeShapeType="1"/>
          </p:cNvSpPr>
          <p:nvPr/>
        </p:nvSpPr>
        <p:spPr bwMode="auto">
          <a:xfrm>
            <a:off x="3657600" y="3267075"/>
            <a:ext cx="914400" cy="0"/>
          </a:xfrm>
          <a:prstGeom prst="line">
            <a:avLst/>
          </a:prstGeom>
          <a:noFill/>
          <a:ln w="9525">
            <a:solidFill>
              <a:schemeClr val="folHlink"/>
            </a:solidFill>
            <a:round/>
            <a:headEnd/>
            <a:tailEnd type="triangle" w="med" len="med"/>
          </a:ln>
          <a:effectLst/>
        </p:spPr>
        <p:txBody>
          <a:bodyPr/>
          <a:lstStyle/>
          <a:p>
            <a:endParaRPr lang="en-US"/>
          </a:p>
        </p:txBody>
      </p:sp>
      <p:sp>
        <p:nvSpPr>
          <p:cNvPr id="176140" name="Line 12"/>
          <p:cNvSpPr>
            <a:spLocks noChangeShapeType="1"/>
          </p:cNvSpPr>
          <p:nvPr/>
        </p:nvSpPr>
        <p:spPr bwMode="auto">
          <a:xfrm>
            <a:off x="3657600" y="4333875"/>
            <a:ext cx="914400" cy="0"/>
          </a:xfrm>
          <a:prstGeom prst="line">
            <a:avLst/>
          </a:prstGeom>
          <a:noFill/>
          <a:ln w="9525">
            <a:solidFill>
              <a:schemeClr val="folHlink"/>
            </a:solidFill>
            <a:round/>
            <a:headEnd/>
            <a:tailEnd type="triangle" w="med" len="med"/>
          </a:ln>
          <a:effectLst/>
        </p:spPr>
        <p:txBody>
          <a:bodyPr/>
          <a:lstStyle/>
          <a:p>
            <a:endParaRPr lang="en-US"/>
          </a:p>
        </p:txBody>
      </p:sp>
      <p:sp>
        <p:nvSpPr>
          <p:cNvPr id="176141" name="AutoShape 13"/>
          <p:cNvSpPr>
            <a:spLocks/>
          </p:cNvSpPr>
          <p:nvPr/>
        </p:nvSpPr>
        <p:spPr bwMode="auto">
          <a:xfrm>
            <a:off x="1371600" y="1808163"/>
            <a:ext cx="381000" cy="3276600"/>
          </a:xfrm>
          <a:prstGeom prst="leftBrace">
            <a:avLst>
              <a:gd name="adj1" fmla="val 71667"/>
              <a:gd name="adj2" fmla="val 50000"/>
            </a:avLst>
          </a:prstGeom>
          <a:noFill/>
          <a:ln w="9525">
            <a:solidFill>
              <a:schemeClr val="tx1"/>
            </a:solidFill>
            <a:round/>
            <a:headEnd/>
            <a:tailEnd/>
          </a:ln>
          <a:effectLst/>
        </p:spPr>
        <p:txBody>
          <a:bodyPr wrap="none" anchor="ctr"/>
          <a:lstStyle/>
          <a:p>
            <a:endParaRPr lang="en-US"/>
          </a:p>
        </p:txBody>
      </p:sp>
      <p:sp>
        <p:nvSpPr>
          <p:cNvPr id="176142" name="Text Box 14"/>
          <p:cNvSpPr txBox="1">
            <a:spLocks noChangeArrowheads="1"/>
          </p:cNvSpPr>
          <p:nvPr/>
        </p:nvSpPr>
        <p:spPr bwMode="auto">
          <a:xfrm>
            <a:off x="152400" y="3017838"/>
            <a:ext cx="1219200" cy="1096962"/>
          </a:xfrm>
          <a:prstGeom prst="rect">
            <a:avLst/>
          </a:prstGeom>
          <a:noFill/>
          <a:ln w="9525">
            <a:noFill/>
            <a:miter lim="800000"/>
            <a:headEnd/>
            <a:tailEnd/>
          </a:ln>
          <a:effectLst/>
        </p:spPr>
        <p:txBody>
          <a:bodyPr>
            <a:spAutoFit/>
          </a:bodyPr>
          <a:lstStyle/>
          <a:p>
            <a:pPr>
              <a:spcBef>
                <a:spcPct val="50000"/>
              </a:spcBef>
            </a:pPr>
            <a:r>
              <a:rPr lang="fa-IR" sz="2200">
                <a:cs typeface="Lotus" pitchFamily="2" charset="-78"/>
              </a:rPr>
              <a:t>همكاري هاي ملي و بين المللي</a:t>
            </a:r>
            <a:endParaRPr lang="en-US" sz="2200">
              <a:cs typeface="Lotus" pitchFamily="2" charset="-78"/>
            </a:endParaRPr>
          </a:p>
        </p:txBody>
      </p:sp>
      <p:sp>
        <p:nvSpPr>
          <p:cNvPr id="176143" name="Text Box 15"/>
          <p:cNvSpPr txBox="1">
            <a:spLocks noChangeArrowheads="1"/>
          </p:cNvSpPr>
          <p:nvPr/>
        </p:nvSpPr>
        <p:spPr bwMode="auto">
          <a:xfrm>
            <a:off x="2133600" y="1960563"/>
            <a:ext cx="1524000" cy="3622675"/>
          </a:xfrm>
          <a:prstGeom prst="rect">
            <a:avLst/>
          </a:prstGeom>
          <a:noFill/>
          <a:ln w="9525">
            <a:solidFill>
              <a:schemeClr val="hlink"/>
            </a:solidFill>
            <a:miter lim="800000"/>
            <a:headEnd/>
            <a:tailEnd/>
          </a:ln>
          <a:effectLst/>
        </p:spPr>
        <p:txBody>
          <a:bodyPr>
            <a:spAutoFit/>
          </a:bodyPr>
          <a:lstStyle/>
          <a:p>
            <a:pPr>
              <a:spcBef>
                <a:spcPct val="50000"/>
              </a:spcBef>
            </a:pPr>
            <a:r>
              <a:rPr lang="fa-IR" sz="2200">
                <a:cs typeface="Lotus" pitchFamily="2" charset="-78"/>
              </a:rPr>
              <a:t>تامين مالي</a:t>
            </a:r>
          </a:p>
          <a:p>
            <a:pPr>
              <a:spcBef>
                <a:spcPct val="50000"/>
              </a:spcBef>
            </a:pPr>
            <a:r>
              <a:rPr lang="fa-IR" sz="2200">
                <a:cs typeface="Lotus" pitchFamily="2" charset="-78"/>
              </a:rPr>
              <a:t>تحقيقات توسعه اي</a:t>
            </a:r>
          </a:p>
          <a:p>
            <a:pPr>
              <a:spcBef>
                <a:spcPct val="50000"/>
              </a:spcBef>
            </a:pPr>
            <a:r>
              <a:rPr lang="fa-IR" sz="2200">
                <a:cs typeface="Lotus" pitchFamily="2" charset="-78"/>
              </a:rPr>
              <a:t>تكميل سبد </a:t>
            </a:r>
            <a:r>
              <a:rPr lang="en-US" sz="2200">
                <a:cs typeface="Lotus" pitchFamily="2" charset="-78"/>
              </a:rPr>
              <a:t>IP</a:t>
            </a:r>
            <a:endParaRPr lang="fa-IR" sz="2200">
              <a:cs typeface="Lotus" pitchFamily="2" charset="-78"/>
            </a:endParaRPr>
          </a:p>
          <a:p>
            <a:pPr>
              <a:spcBef>
                <a:spcPct val="50000"/>
              </a:spcBef>
            </a:pPr>
            <a:r>
              <a:rPr lang="fa-IR" sz="2200">
                <a:cs typeface="Lotus" pitchFamily="2" charset="-78"/>
              </a:rPr>
              <a:t>توسعه و توليد</a:t>
            </a:r>
          </a:p>
          <a:p>
            <a:pPr>
              <a:spcBef>
                <a:spcPct val="50000"/>
              </a:spcBef>
            </a:pPr>
            <a:r>
              <a:rPr lang="fa-IR" sz="2200">
                <a:cs typeface="Lotus" pitchFamily="2" charset="-78"/>
              </a:rPr>
              <a:t>تجاري سازي </a:t>
            </a:r>
          </a:p>
          <a:p>
            <a:pPr>
              <a:spcBef>
                <a:spcPct val="50000"/>
              </a:spcBef>
            </a:pPr>
            <a:r>
              <a:rPr lang="fa-IR" sz="2200">
                <a:cs typeface="Lotus" pitchFamily="2" charset="-78"/>
              </a:rPr>
              <a:t>كانال توضيع و فروش</a:t>
            </a:r>
            <a:endParaRPr lang="en-US" sz="2200">
              <a:cs typeface="Lotus" pitchFamily="2" charset="-78"/>
            </a:endParaRPr>
          </a:p>
        </p:txBody>
      </p:sp>
      <p:sp>
        <p:nvSpPr>
          <p:cNvPr id="176144" name="Line 16"/>
          <p:cNvSpPr>
            <a:spLocks noChangeShapeType="1"/>
          </p:cNvSpPr>
          <p:nvPr/>
        </p:nvSpPr>
        <p:spPr bwMode="auto">
          <a:xfrm>
            <a:off x="5486400" y="2286000"/>
            <a:ext cx="838200" cy="0"/>
          </a:xfrm>
          <a:prstGeom prst="line">
            <a:avLst/>
          </a:prstGeom>
          <a:noFill/>
          <a:ln w="9525">
            <a:solidFill>
              <a:srgbClr val="FF0000"/>
            </a:solidFill>
            <a:round/>
            <a:headEnd/>
            <a:tailEnd type="triangle" w="med" len="med"/>
          </a:ln>
          <a:effectLst/>
        </p:spPr>
        <p:txBody>
          <a:bodyPr/>
          <a:lstStyle/>
          <a:p>
            <a:endParaRPr lang="en-US"/>
          </a:p>
        </p:txBody>
      </p:sp>
      <p:sp>
        <p:nvSpPr>
          <p:cNvPr id="176145" name="Text Box 17"/>
          <p:cNvSpPr txBox="1">
            <a:spLocks noChangeArrowheads="1"/>
          </p:cNvSpPr>
          <p:nvPr/>
        </p:nvSpPr>
        <p:spPr bwMode="auto">
          <a:xfrm>
            <a:off x="6629400" y="1905000"/>
            <a:ext cx="2057400" cy="427038"/>
          </a:xfrm>
          <a:prstGeom prst="rect">
            <a:avLst/>
          </a:prstGeom>
          <a:noFill/>
          <a:ln w="9525">
            <a:noFill/>
            <a:miter lim="800000"/>
            <a:headEnd/>
            <a:tailEnd/>
          </a:ln>
          <a:effectLst/>
        </p:spPr>
        <p:txBody>
          <a:bodyPr>
            <a:spAutoFit/>
          </a:bodyPr>
          <a:lstStyle/>
          <a:p>
            <a:pPr>
              <a:spcBef>
                <a:spcPct val="50000"/>
              </a:spcBef>
            </a:pPr>
            <a:endParaRPr lang="en-US" sz="2200">
              <a:cs typeface="Lotus" pitchFamily="2" charset="-78"/>
            </a:endParaRPr>
          </a:p>
        </p:txBody>
      </p:sp>
      <p:sp>
        <p:nvSpPr>
          <p:cNvPr id="176146" name="Text Box 18"/>
          <p:cNvSpPr txBox="1">
            <a:spLocks noChangeArrowheads="1"/>
          </p:cNvSpPr>
          <p:nvPr/>
        </p:nvSpPr>
        <p:spPr bwMode="auto">
          <a:xfrm>
            <a:off x="6705600" y="1905000"/>
            <a:ext cx="2209800" cy="1441450"/>
          </a:xfrm>
          <a:prstGeom prst="rect">
            <a:avLst/>
          </a:prstGeom>
          <a:noFill/>
          <a:ln w="9525">
            <a:solidFill>
              <a:schemeClr val="tx1"/>
            </a:solidFill>
            <a:miter lim="800000"/>
            <a:headEnd/>
            <a:tailEnd/>
          </a:ln>
          <a:effectLst/>
        </p:spPr>
        <p:txBody>
          <a:bodyPr>
            <a:spAutoFit/>
          </a:bodyPr>
          <a:lstStyle/>
          <a:p>
            <a:pPr>
              <a:spcBef>
                <a:spcPct val="50000"/>
              </a:spcBef>
            </a:pPr>
            <a:r>
              <a:rPr lang="fa-IR" sz="2200">
                <a:cs typeface="Lotus" pitchFamily="2" charset="-78"/>
              </a:rPr>
              <a:t>همكاري هاي </a:t>
            </a:r>
            <a:r>
              <a:rPr lang="en-US" sz="2200">
                <a:cs typeface="Lotus" pitchFamily="2" charset="-78"/>
              </a:rPr>
              <a:t>R&amp;D</a:t>
            </a:r>
            <a:r>
              <a:rPr lang="fa-IR" sz="2200">
                <a:cs typeface="Lotus" pitchFamily="2" charset="-78"/>
              </a:rPr>
              <a:t>براي يافتن كاربردهاي ديگر از تكنولوژي</a:t>
            </a:r>
            <a:endParaRPr lang="en-US" sz="2200">
              <a:cs typeface="Lotus" pitchFamily="2" charset="-78"/>
            </a:endParaRPr>
          </a:p>
        </p:txBody>
      </p:sp>
      <p:sp>
        <p:nvSpPr>
          <p:cNvPr id="176147" name="Line 19"/>
          <p:cNvSpPr>
            <a:spLocks noChangeShapeType="1"/>
          </p:cNvSpPr>
          <p:nvPr/>
        </p:nvSpPr>
        <p:spPr bwMode="auto">
          <a:xfrm>
            <a:off x="7848600" y="3429000"/>
            <a:ext cx="0" cy="609600"/>
          </a:xfrm>
          <a:prstGeom prst="line">
            <a:avLst/>
          </a:prstGeom>
          <a:noFill/>
          <a:ln w="9525">
            <a:solidFill>
              <a:schemeClr val="tx1"/>
            </a:solidFill>
            <a:round/>
            <a:headEnd/>
            <a:tailEnd type="triangle" w="med" len="med"/>
          </a:ln>
          <a:effectLst/>
        </p:spPr>
        <p:txBody>
          <a:bodyPr/>
          <a:lstStyle/>
          <a:p>
            <a:endParaRPr lang="en-US"/>
          </a:p>
        </p:txBody>
      </p:sp>
      <p:sp>
        <p:nvSpPr>
          <p:cNvPr id="176148" name="Text Box 20"/>
          <p:cNvSpPr txBox="1">
            <a:spLocks noChangeArrowheads="1"/>
          </p:cNvSpPr>
          <p:nvPr/>
        </p:nvSpPr>
        <p:spPr bwMode="auto">
          <a:xfrm>
            <a:off x="7162800" y="4105275"/>
            <a:ext cx="1295400" cy="771525"/>
          </a:xfrm>
          <a:prstGeom prst="rect">
            <a:avLst/>
          </a:prstGeom>
          <a:noFill/>
          <a:ln w="9525">
            <a:solidFill>
              <a:schemeClr val="tx1"/>
            </a:solidFill>
            <a:miter lim="800000"/>
            <a:headEnd/>
            <a:tailEnd/>
          </a:ln>
          <a:effectLst/>
        </p:spPr>
        <p:txBody>
          <a:bodyPr>
            <a:spAutoFit/>
          </a:bodyPr>
          <a:lstStyle/>
          <a:p>
            <a:pPr>
              <a:spcBef>
                <a:spcPct val="50000"/>
              </a:spcBef>
            </a:pPr>
            <a:r>
              <a:rPr lang="fa-IR" sz="2200">
                <a:cs typeface="Lotus" pitchFamily="2" charset="-78"/>
              </a:rPr>
              <a:t>توليد ساير محصولات</a:t>
            </a:r>
            <a:endParaRPr lang="en-US" sz="2200">
              <a:cs typeface="Lotus" pitchFamily="2" charset="-78"/>
            </a:endParaRPr>
          </a:p>
        </p:txBody>
      </p:sp>
      <p:sp>
        <p:nvSpPr>
          <p:cNvPr id="176149" name="Line 21"/>
          <p:cNvSpPr>
            <a:spLocks noChangeShapeType="1"/>
          </p:cNvSpPr>
          <p:nvPr/>
        </p:nvSpPr>
        <p:spPr bwMode="auto">
          <a:xfrm>
            <a:off x="7848600" y="4953000"/>
            <a:ext cx="0" cy="304800"/>
          </a:xfrm>
          <a:prstGeom prst="line">
            <a:avLst/>
          </a:prstGeom>
          <a:noFill/>
          <a:ln w="9525">
            <a:solidFill>
              <a:schemeClr val="tx1"/>
            </a:solidFill>
            <a:round/>
            <a:headEnd/>
            <a:tailEnd type="triangle" w="med" len="med"/>
          </a:ln>
          <a:effectLst/>
        </p:spPr>
        <p:txBody>
          <a:bodyPr/>
          <a:lstStyle/>
          <a:p>
            <a:endParaRPr lang="en-US"/>
          </a:p>
        </p:txBody>
      </p:sp>
      <p:sp>
        <p:nvSpPr>
          <p:cNvPr id="176150" name="Text Box 22"/>
          <p:cNvSpPr txBox="1">
            <a:spLocks noChangeArrowheads="1"/>
          </p:cNvSpPr>
          <p:nvPr/>
        </p:nvSpPr>
        <p:spPr bwMode="auto">
          <a:xfrm>
            <a:off x="7086600" y="5410200"/>
            <a:ext cx="1371600" cy="436563"/>
          </a:xfrm>
          <a:prstGeom prst="rect">
            <a:avLst/>
          </a:prstGeom>
          <a:noFill/>
          <a:ln w="9525">
            <a:solidFill>
              <a:schemeClr val="tx1"/>
            </a:solidFill>
            <a:miter lim="800000"/>
            <a:headEnd/>
            <a:tailEnd/>
          </a:ln>
          <a:effectLst/>
        </p:spPr>
        <p:txBody>
          <a:bodyPr>
            <a:spAutoFit/>
          </a:bodyPr>
          <a:lstStyle/>
          <a:p>
            <a:pPr>
              <a:spcBef>
                <a:spcPct val="50000"/>
              </a:spcBef>
            </a:pPr>
            <a:r>
              <a:rPr lang="fa-IR" sz="2200">
                <a:cs typeface="Lotus" pitchFamily="2" charset="-78"/>
              </a:rPr>
              <a:t>ساير بازارها</a:t>
            </a:r>
            <a:endParaRPr lang="en-US" sz="2200">
              <a:cs typeface="Lotus" pitchFamily="2" charset="-78"/>
            </a:endParaRPr>
          </a:p>
        </p:txBody>
      </p:sp>
      <p:sp>
        <p:nvSpPr>
          <p:cNvPr id="176151" name="Text Box 23"/>
          <p:cNvSpPr txBox="1">
            <a:spLocks noChangeArrowheads="1"/>
          </p:cNvSpPr>
          <p:nvPr/>
        </p:nvSpPr>
        <p:spPr bwMode="auto">
          <a:xfrm>
            <a:off x="6934200" y="1295400"/>
            <a:ext cx="1676400" cy="427038"/>
          </a:xfrm>
          <a:prstGeom prst="rect">
            <a:avLst/>
          </a:prstGeom>
          <a:noFill/>
          <a:ln w="9525">
            <a:noFill/>
            <a:miter lim="800000"/>
            <a:headEnd/>
            <a:tailEnd/>
          </a:ln>
          <a:effectLst/>
        </p:spPr>
        <p:txBody>
          <a:bodyPr>
            <a:spAutoFit/>
          </a:bodyPr>
          <a:lstStyle/>
          <a:p>
            <a:pPr>
              <a:spcBef>
                <a:spcPct val="50000"/>
              </a:spcBef>
            </a:pPr>
            <a:r>
              <a:rPr lang="fa-IR" sz="2200">
                <a:solidFill>
                  <a:srgbClr val="0099CC"/>
                </a:solidFill>
                <a:cs typeface="Lotus" pitchFamily="2" charset="-78"/>
              </a:rPr>
              <a:t>ساير همكاري</a:t>
            </a:r>
            <a:r>
              <a:rPr lang="fa-IR" sz="2200"/>
              <a:t> </a:t>
            </a:r>
            <a:r>
              <a:rPr lang="fa-IR" sz="2200">
                <a:solidFill>
                  <a:srgbClr val="0099CC"/>
                </a:solidFill>
                <a:cs typeface="Lotus" pitchFamily="2" charset="-78"/>
              </a:rPr>
              <a:t>ها</a:t>
            </a:r>
            <a:endParaRPr lang="en-US" sz="2200">
              <a:solidFill>
                <a:srgbClr val="0099CC"/>
              </a:solidFill>
              <a:cs typeface="Lotus" pitchFamily="2" charset="-78"/>
            </a:endParaRPr>
          </a:p>
        </p:txBody>
      </p:sp>
      <p:sp>
        <p:nvSpPr>
          <p:cNvPr id="176152" name="Line 24"/>
          <p:cNvSpPr>
            <a:spLocks noChangeShapeType="1"/>
          </p:cNvSpPr>
          <p:nvPr/>
        </p:nvSpPr>
        <p:spPr bwMode="auto">
          <a:xfrm>
            <a:off x="4800600" y="2133600"/>
            <a:ext cx="0" cy="304800"/>
          </a:xfrm>
          <a:prstGeom prst="line">
            <a:avLst/>
          </a:prstGeom>
          <a:noFill/>
          <a:ln w="9525">
            <a:solidFill>
              <a:schemeClr val="tx1"/>
            </a:solidFill>
            <a:round/>
            <a:headEnd/>
            <a:tailEnd type="triangle" w="med" len="med"/>
          </a:ln>
          <a:effectLst/>
        </p:spPr>
        <p:txBody>
          <a:bodyPr/>
          <a:lstStyle/>
          <a:p>
            <a:endParaRPr lang="en-US"/>
          </a:p>
        </p:txBody>
      </p:sp>
      <p:sp>
        <p:nvSpPr>
          <p:cNvPr id="176153" name="Line 25"/>
          <p:cNvSpPr>
            <a:spLocks noChangeShapeType="1"/>
          </p:cNvSpPr>
          <p:nvPr/>
        </p:nvSpPr>
        <p:spPr bwMode="auto">
          <a:xfrm>
            <a:off x="4800600" y="914400"/>
            <a:ext cx="0" cy="457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fa-IR" dirty="0" smtClean="0"/>
          </a:p>
          <a:p>
            <a:pPr algn="ctr">
              <a:buNone/>
            </a:pPr>
            <a:endParaRPr lang="fa-IR" dirty="0"/>
          </a:p>
          <a:p>
            <a:pPr algn="ctr">
              <a:buNone/>
            </a:pPr>
            <a:r>
              <a:rPr lang="fa-IR" sz="4800" dirty="0" smtClean="0">
                <a:effectLst>
                  <a:outerShdw blurRad="38100" dist="38100" dir="2700000" algn="tl">
                    <a:srgbClr val="000000">
                      <a:alpha val="43137"/>
                    </a:srgbClr>
                  </a:outerShdw>
                </a:effectLst>
                <a:cs typeface="B Zar" pitchFamily="2" charset="-78"/>
              </a:rPr>
              <a:t>با تشكر</a:t>
            </a:r>
            <a:endParaRPr lang="en-US" sz="4800" dirty="0">
              <a:effectLst>
                <a:outerShdw blurRad="38100" dist="38100" dir="2700000" algn="tl">
                  <a:srgbClr val="000000">
                    <a:alpha val="43137"/>
                  </a:srgbClr>
                </a:outerShdw>
              </a:effectLst>
              <a:cs typeface="B Zar" pitchFamily="2" charset="-78"/>
            </a:endParaRPr>
          </a:p>
        </p:txBody>
      </p:sp>
      <p:sp>
        <p:nvSpPr>
          <p:cNvPr id="4" name="Footer Placeholder 3"/>
          <p:cNvSpPr>
            <a:spLocks noGrp="1"/>
          </p:cNvSpPr>
          <p:nvPr>
            <p:ph type="ftr" sz="quarter" idx="11"/>
          </p:nvPr>
        </p:nvSpPr>
        <p:spPr/>
        <p:txBody>
          <a:bodyPr/>
          <a:lstStyle/>
          <a:p>
            <a:r>
              <a:rPr lang="fa-IR" smtClean="0"/>
              <a:t>مرکز مطالعات تکنولوژ</a:t>
            </a:r>
            <a:r>
              <a:rPr lang="ar-SA" smtClean="0"/>
              <a:t>ي</a:t>
            </a:r>
            <a:r>
              <a:rPr lang="fa-IR" smtClean="0"/>
              <a:t> دانشگاه صنعت</a:t>
            </a:r>
            <a:r>
              <a:rPr lang="ar-SA" smtClean="0"/>
              <a:t>ي</a:t>
            </a:r>
            <a:r>
              <a:rPr lang="fa-IR" smtClean="0"/>
              <a:t> شريف</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02402" name="Rectangle 2"/>
          <p:cNvSpPr>
            <a:spLocks noGrp="1" noChangeArrowheads="1"/>
          </p:cNvSpPr>
          <p:nvPr>
            <p:ph type="title"/>
          </p:nvPr>
        </p:nvSpPr>
        <p:spPr>
          <a:xfrm>
            <a:off x="533400" y="76200"/>
            <a:ext cx="7772400" cy="1143000"/>
          </a:xfrm>
        </p:spPr>
        <p:txBody>
          <a:bodyPr/>
          <a:lstStyle/>
          <a:p>
            <a:pPr algn="r"/>
            <a:r>
              <a:rPr lang="fa-IR">
                <a:solidFill>
                  <a:srgbClr val="950F25"/>
                </a:solidFill>
                <a:cs typeface="Mitra" pitchFamily="2" charset="-78"/>
              </a:rPr>
              <a:t>قابليت مديريت تحقيقات(ادامه)</a:t>
            </a:r>
            <a:endParaRPr lang="en-US">
              <a:solidFill>
                <a:srgbClr val="950F25"/>
              </a:solidFill>
              <a:cs typeface="Mitra" pitchFamily="2" charset="-78"/>
            </a:endParaRPr>
          </a:p>
        </p:txBody>
      </p:sp>
      <p:grpSp>
        <p:nvGrpSpPr>
          <p:cNvPr id="102403" name="Group 3"/>
          <p:cNvGrpSpPr>
            <a:grpSpLocks/>
          </p:cNvGrpSpPr>
          <p:nvPr/>
        </p:nvGrpSpPr>
        <p:grpSpPr bwMode="auto">
          <a:xfrm>
            <a:off x="685800" y="1562100"/>
            <a:ext cx="7848600" cy="4762500"/>
            <a:chOff x="720" y="1912"/>
            <a:chExt cx="3436" cy="1943"/>
          </a:xfrm>
        </p:grpSpPr>
        <p:graphicFrame>
          <p:nvGraphicFramePr>
            <p:cNvPr id="102404" name="Object 4"/>
            <p:cNvGraphicFramePr>
              <a:graphicFrameLocks noChangeAspect="1"/>
            </p:cNvGraphicFramePr>
            <p:nvPr/>
          </p:nvGraphicFramePr>
          <p:xfrm>
            <a:off x="720" y="2086"/>
            <a:ext cx="3436" cy="1769"/>
          </p:xfrm>
          <a:graphic>
            <a:graphicData uri="http://schemas.openxmlformats.org/presentationml/2006/ole">
              <p:oleObj spid="_x0000_s102404" name="Bitmap Image" r:id="rId3" imgW="6409524" imgH="4296375" progId="Paint.Picture">
                <p:embed/>
              </p:oleObj>
            </a:graphicData>
          </a:graphic>
        </p:graphicFrame>
        <p:sp>
          <p:nvSpPr>
            <p:cNvPr id="102405" name="Rectangle 5"/>
            <p:cNvSpPr>
              <a:spLocks noChangeArrowheads="1"/>
            </p:cNvSpPr>
            <p:nvPr/>
          </p:nvSpPr>
          <p:spPr bwMode="auto">
            <a:xfrm>
              <a:off x="1426" y="1912"/>
              <a:ext cx="790" cy="150"/>
            </a:xfrm>
            <a:prstGeom prst="rect">
              <a:avLst/>
            </a:prstGeom>
            <a:noFill/>
            <a:ln w="9525">
              <a:noFill/>
              <a:miter lim="800000"/>
              <a:headEnd/>
              <a:tailEnd/>
            </a:ln>
            <a:effectLst/>
          </p:spPr>
          <p:txBody>
            <a:bodyPr wrap="none" anchor="ctr">
              <a:spAutoFit/>
            </a:bodyPr>
            <a:lstStyle/>
            <a:p>
              <a:r>
                <a:rPr lang="arn-CL" sz="1400" b="1" i="1">
                  <a:solidFill>
                    <a:srgbClr val="391094"/>
                  </a:solidFill>
                  <a:latin typeface="Tahoma" pitchFamily="34" charset="0"/>
                  <a:cs typeface="Mitra" pitchFamily="2" charset="-78"/>
                </a:rPr>
                <a:t>R&amp;D Product Pipeline</a:t>
              </a:r>
              <a:r>
                <a:rPr lang="en-US"/>
                <a:t> </a:t>
              </a:r>
            </a:p>
          </p:txBody>
        </p:sp>
      </p:grpSp>
      <p:sp>
        <p:nvSpPr>
          <p:cNvPr id="102406" name="Text Box 6"/>
          <p:cNvSpPr txBox="1">
            <a:spLocks noChangeArrowheads="1"/>
          </p:cNvSpPr>
          <p:nvPr/>
        </p:nvSpPr>
        <p:spPr bwMode="auto">
          <a:xfrm>
            <a:off x="309563" y="990600"/>
            <a:ext cx="8148637" cy="457200"/>
          </a:xfrm>
          <a:prstGeom prst="rect">
            <a:avLst/>
          </a:prstGeom>
          <a:noFill/>
          <a:ln w="9525">
            <a:noFill/>
            <a:miter lim="800000"/>
            <a:headEnd/>
            <a:tailEnd/>
          </a:ln>
          <a:effectLst/>
        </p:spPr>
        <p:txBody>
          <a:bodyPr wrap="none">
            <a:spAutoFit/>
          </a:bodyPr>
          <a:lstStyle/>
          <a:p>
            <a:r>
              <a:rPr lang="fa-IR" sz="2400" b="1">
                <a:solidFill>
                  <a:srgbClr val="950F25"/>
                </a:solidFill>
                <a:latin typeface="Tahoma" pitchFamily="34" charset="0"/>
                <a:cs typeface="Mitra" pitchFamily="2" charset="-78"/>
              </a:rPr>
              <a:t>ارتباط واحدهاي تحقيق‌وتوسعه و واحدهاي تجاري بنگاه در يك پروژه مشخص</a:t>
            </a:r>
            <a:endParaRPr lang="en-US" sz="2400" b="1">
              <a:solidFill>
                <a:srgbClr val="950F25"/>
              </a:solidFill>
              <a:latin typeface="Tahoma" pitchFamily="34" charset="0"/>
              <a:cs typeface="Mitra" pitchFamily="2" charset="-7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04450" name="Rectangle 2"/>
          <p:cNvSpPr>
            <a:spLocks noGrp="1" noChangeArrowheads="1"/>
          </p:cNvSpPr>
          <p:nvPr>
            <p:ph type="title"/>
          </p:nvPr>
        </p:nvSpPr>
        <p:spPr>
          <a:xfrm>
            <a:off x="685800" y="533400"/>
            <a:ext cx="7772400" cy="1143000"/>
          </a:xfrm>
        </p:spPr>
        <p:txBody>
          <a:bodyPr/>
          <a:lstStyle/>
          <a:p>
            <a:r>
              <a:rPr lang="fa-IR">
                <a:solidFill>
                  <a:srgbClr val="950F25"/>
                </a:solidFill>
                <a:cs typeface="Mitra" pitchFamily="2" charset="-78"/>
              </a:rPr>
              <a:t>تفاوتهاي ديد تجاري و تحقيقاتي</a:t>
            </a:r>
            <a:endParaRPr lang="en-US">
              <a:solidFill>
                <a:srgbClr val="950F25"/>
              </a:solidFill>
              <a:cs typeface="Mitra" pitchFamily="2" charset="-78"/>
            </a:endParaRPr>
          </a:p>
        </p:txBody>
      </p:sp>
      <p:graphicFrame>
        <p:nvGraphicFramePr>
          <p:cNvPr id="104452" name="Group 4"/>
          <p:cNvGraphicFramePr>
            <a:graphicFrameLocks noGrp="1"/>
          </p:cNvGraphicFramePr>
          <p:nvPr/>
        </p:nvGraphicFramePr>
        <p:xfrm>
          <a:off x="892175" y="2514600"/>
          <a:ext cx="7261225" cy="2708275"/>
        </p:xfrm>
        <a:graphic>
          <a:graphicData uri="http://schemas.openxmlformats.org/drawingml/2006/table">
            <a:tbl>
              <a:tblPr rtl="1"/>
              <a:tblGrid>
                <a:gridCol w="2301875"/>
                <a:gridCol w="2300287"/>
                <a:gridCol w="2659063"/>
              </a:tblGrid>
              <a:tr h="1155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2000" b="1" i="1" u="none" strike="noStrike" cap="none" normalizeH="0" baseline="0" smtClean="0">
                        <a:ln>
                          <a:noFill/>
                        </a:ln>
                        <a:solidFill>
                          <a:srgbClr val="CC3300"/>
                        </a:solidFill>
                        <a:effectLst/>
                        <a:latin typeface="Arial" charset="0"/>
                        <a:ea typeface="Times New Roman" pitchFamily="18" charset="0"/>
                        <a:cs typeface="Mitra"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1" u="none" strike="noStrike" cap="none" normalizeH="0" baseline="0" smtClean="0">
                          <a:ln>
                            <a:noFill/>
                          </a:ln>
                          <a:solidFill>
                            <a:srgbClr val="CC3300"/>
                          </a:solidFill>
                          <a:effectLst/>
                          <a:latin typeface="Arial" charset="0"/>
                          <a:ea typeface="Times New Roman" pitchFamily="18" charset="0"/>
                          <a:cs typeface="Mitra" pitchFamily="2" charset="-78"/>
                        </a:rPr>
                        <a:t>خصوصيات </a:t>
                      </a:r>
                      <a:r>
                        <a:rPr kumimoji="0" lang="fa-IR" sz="2000" b="1" i="1" u="none" strike="noStrike" cap="none" normalizeH="0" baseline="0" smtClean="0">
                          <a:ln>
                            <a:noFill/>
                          </a:ln>
                          <a:solidFill>
                            <a:srgbClr val="CC3300"/>
                          </a:solidFill>
                          <a:effectLst/>
                          <a:latin typeface="Arial" charset="0"/>
                          <a:ea typeface="Times New Roman" pitchFamily="18" charset="0"/>
                          <a:cs typeface="Mitra" pitchFamily="2" charset="-78"/>
                        </a:rPr>
                        <a:t> </a:t>
                      </a:r>
                      <a:endParaRPr kumimoji="0" lang="ar-SA" sz="2000" b="1" i="1" u="none" strike="noStrike" cap="none" normalizeH="0" baseline="0" smtClean="0">
                        <a:ln>
                          <a:noFill/>
                        </a:ln>
                        <a:solidFill>
                          <a:srgbClr val="CC3300"/>
                        </a:solidFill>
                        <a:effectLst/>
                        <a:latin typeface="Arial" charset="0"/>
                        <a:ea typeface="Times New Roman" pitchFamily="18" charset="0"/>
                        <a:cs typeface="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2000" b="1" i="1" u="none" strike="noStrike" cap="none" normalizeH="0" baseline="0" smtClean="0">
                        <a:ln>
                          <a:noFill/>
                        </a:ln>
                        <a:solidFill>
                          <a:srgbClr val="CC3300"/>
                        </a:solidFill>
                        <a:effectLst/>
                        <a:latin typeface="Arial" charset="0"/>
                        <a:ea typeface="Times New Roman" pitchFamily="18" charset="0"/>
                        <a:cs typeface="Mitra"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1" u="none" strike="noStrike" cap="none" normalizeH="0" baseline="0" smtClean="0">
                          <a:ln>
                            <a:noFill/>
                          </a:ln>
                          <a:solidFill>
                            <a:srgbClr val="CC3300"/>
                          </a:solidFill>
                          <a:effectLst/>
                          <a:latin typeface="Arial" charset="0"/>
                          <a:ea typeface="Times New Roman" pitchFamily="18" charset="0"/>
                          <a:cs typeface="Mitra" pitchFamily="2" charset="-78"/>
                        </a:rPr>
                        <a:t>مراکز تجاري</a:t>
                      </a:r>
                      <a:endParaRPr kumimoji="0" lang="en-US" sz="2000" b="1" i="1" u="none" strike="noStrike" cap="none" normalizeH="0" baseline="0" smtClean="0">
                        <a:ln>
                          <a:noFill/>
                        </a:ln>
                        <a:solidFill>
                          <a:srgbClr val="CC3300"/>
                        </a:solidFill>
                        <a:effectLst/>
                        <a:latin typeface="Arial" charset="0"/>
                        <a:ea typeface="Times New Roman" pitchFamily="18" charset="0"/>
                        <a:cs typeface="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2000" b="1" i="1" u="none" strike="noStrike" cap="none" normalizeH="0" baseline="0" smtClean="0">
                        <a:ln>
                          <a:noFill/>
                        </a:ln>
                        <a:solidFill>
                          <a:srgbClr val="CC3300"/>
                        </a:solidFill>
                        <a:effectLst/>
                        <a:latin typeface="Arial" charset="0"/>
                        <a:ea typeface="Times New Roman" pitchFamily="18" charset="0"/>
                        <a:cs typeface="Mitra"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1" u="none" strike="noStrike" cap="none" normalizeH="0" baseline="0" smtClean="0">
                          <a:ln>
                            <a:noFill/>
                          </a:ln>
                          <a:solidFill>
                            <a:srgbClr val="CC3300"/>
                          </a:solidFill>
                          <a:effectLst/>
                          <a:latin typeface="Arial" charset="0"/>
                          <a:ea typeface="Times New Roman" pitchFamily="18" charset="0"/>
                          <a:cs typeface="Mitra" pitchFamily="2" charset="-78"/>
                        </a:rPr>
                        <a:t>مراکز تحقيق وتوسعه</a:t>
                      </a:r>
                      <a:endParaRPr kumimoji="0" lang="fa-IR" sz="2000" b="1" i="1" u="none" strike="noStrike" cap="none" normalizeH="0" baseline="0" smtClean="0">
                        <a:ln>
                          <a:noFill/>
                        </a:ln>
                        <a:solidFill>
                          <a:srgbClr val="CC3300"/>
                        </a:solidFill>
                        <a:effectLst/>
                        <a:latin typeface="Arial" charset="0"/>
                        <a:ea typeface="Times New Roman" pitchFamily="18" charset="0"/>
                        <a:cs typeface="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1552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200" b="1" i="1" u="none" strike="noStrike" cap="none" normalizeH="0" baseline="0" smtClean="0">
                          <a:ln>
                            <a:noFill/>
                          </a:ln>
                          <a:solidFill>
                            <a:srgbClr val="391094"/>
                          </a:solidFill>
                          <a:effectLst/>
                          <a:latin typeface="Arial" charset="0"/>
                          <a:ea typeface="Times New Roman" pitchFamily="18" charset="0"/>
                          <a:cs typeface="Mitra" pitchFamily="2" charset="-78"/>
                        </a:rPr>
                        <a:t>افق زماني</a:t>
                      </a:r>
                      <a:endParaRPr kumimoji="0" lang="en-US" sz="2200" b="1" i="1" u="none" strike="noStrike" cap="none" normalizeH="0" baseline="0" smtClean="0">
                        <a:ln>
                          <a:noFill/>
                        </a:ln>
                        <a:solidFill>
                          <a:srgbClr val="391094"/>
                        </a:solidFill>
                        <a:effectLst/>
                        <a:latin typeface="Arial" charset="0"/>
                        <a:ea typeface="Times New Roman" pitchFamily="18" charset="0"/>
                        <a:cs typeface="Mitr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200" b="1" i="1" u="none" strike="noStrike" cap="none" normalizeH="0" baseline="0" smtClean="0">
                          <a:ln>
                            <a:noFill/>
                          </a:ln>
                          <a:solidFill>
                            <a:srgbClr val="391094"/>
                          </a:solidFill>
                          <a:effectLst/>
                          <a:latin typeface="Arial" charset="0"/>
                          <a:ea typeface="Times New Roman" pitchFamily="18" charset="0"/>
                          <a:cs typeface="Mitra" pitchFamily="2" charset="-78"/>
                        </a:rPr>
                        <a:t>تمرکز مالي </a:t>
                      </a:r>
                      <a:endParaRPr kumimoji="0" lang="en-US" sz="2200" b="1" i="1" u="none" strike="noStrike" cap="none" normalizeH="0" baseline="0" smtClean="0">
                        <a:ln>
                          <a:noFill/>
                        </a:ln>
                        <a:solidFill>
                          <a:srgbClr val="391094"/>
                        </a:solidFill>
                        <a:effectLst/>
                        <a:latin typeface="Arial" charset="0"/>
                        <a:cs typeface="Mitr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200" b="1" i="1" u="none" strike="noStrike" cap="none" normalizeH="0" baseline="0" smtClean="0">
                          <a:ln>
                            <a:noFill/>
                          </a:ln>
                          <a:solidFill>
                            <a:srgbClr val="391094"/>
                          </a:solidFill>
                          <a:effectLst/>
                          <a:latin typeface="Arial" charset="0"/>
                          <a:cs typeface="Mitra" pitchFamily="2" charset="-78"/>
                        </a:rPr>
                        <a:t>تمرکز محصول</a:t>
                      </a:r>
                      <a:endParaRPr kumimoji="0" lang="en-US" sz="2200" b="1" i="1" u="none" strike="noStrike" cap="none" normalizeH="0" baseline="0" smtClean="0">
                        <a:ln>
                          <a:noFill/>
                        </a:ln>
                        <a:solidFill>
                          <a:srgbClr val="391094"/>
                        </a:solidFill>
                        <a:effectLst/>
                        <a:latin typeface="Arial" charset="0"/>
                        <a:cs typeface="Mitr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2200" b="1" i="1" u="none" strike="noStrike" cap="none" normalizeH="0" baseline="0" smtClean="0">
                          <a:ln>
                            <a:noFill/>
                          </a:ln>
                          <a:solidFill>
                            <a:srgbClr val="391094"/>
                          </a:solidFill>
                          <a:effectLst/>
                          <a:latin typeface="Arial" charset="0"/>
                          <a:cs typeface="Mitra" pitchFamily="2" charset="-78"/>
                        </a:rPr>
                        <a:t>منبع</a:t>
                      </a:r>
                      <a:r>
                        <a:rPr kumimoji="0" lang="ar-SA" sz="2200" b="1" i="1" u="none" strike="noStrike" cap="none" normalizeH="0" baseline="0" smtClean="0">
                          <a:ln>
                            <a:noFill/>
                          </a:ln>
                          <a:solidFill>
                            <a:srgbClr val="391094"/>
                          </a:solidFill>
                          <a:effectLst/>
                          <a:latin typeface="Arial" charset="0"/>
                          <a:cs typeface="Mitra" pitchFamily="2" charset="-78"/>
                        </a:rPr>
                        <a:t> نوآوري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200" b="1" i="1" u="none" strike="noStrike" cap="none" normalizeH="0" baseline="0" smtClean="0">
                          <a:ln>
                            <a:noFill/>
                          </a:ln>
                          <a:solidFill>
                            <a:srgbClr val="391094"/>
                          </a:solidFill>
                          <a:effectLst/>
                          <a:latin typeface="Arial" charset="0"/>
                          <a:ea typeface="Times New Roman" pitchFamily="18" charset="0"/>
                          <a:cs typeface="Mitra" pitchFamily="2" charset="-78"/>
                        </a:rPr>
                        <a:t>کوتاه مدت</a:t>
                      </a:r>
                      <a:endParaRPr kumimoji="0" lang="en-US" sz="2200" b="1" i="1" u="none" strike="noStrike" cap="none" normalizeH="0" baseline="0" smtClean="0">
                        <a:ln>
                          <a:noFill/>
                        </a:ln>
                        <a:solidFill>
                          <a:srgbClr val="391094"/>
                        </a:solidFill>
                        <a:effectLst/>
                        <a:latin typeface="Arial" charset="0"/>
                        <a:ea typeface="Times New Roman" pitchFamily="18" charset="0"/>
                        <a:cs typeface="Mitr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200" b="1" i="1" u="none" strike="noStrike" cap="none" normalizeH="0" baseline="0" smtClean="0">
                          <a:ln>
                            <a:noFill/>
                          </a:ln>
                          <a:solidFill>
                            <a:srgbClr val="391094"/>
                          </a:solidFill>
                          <a:effectLst/>
                          <a:latin typeface="Arial" charset="0"/>
                          <a:ea typeface="Times New Roman" pitchFamily="18" charset="0"/>
                          <a:cs typeface="Mitra" pitchFamily="2" charset="-78"/>
                        </a:rPr>
                        <a:t>مراکز سود </a:t>
                      </a:r>
                      <a:endParaRPr kumimoji="0" lang="en-US" sz="2200" b="1" i="1" u="none" strike="noStrike" cap="none" normalizeH="0" baseline="0" smtClean="0">
                        <a:ln>
                          <a:noFill/>
                        </a:ln>
                        <a:solidFill>
                          <a:srgbClr val="391094"/>
                        </a:solidFill>
                        <a:effectLst/>
                        <a:latin typeface="Arial" charset="0"/>
                        <a:cs typeface="Mitr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200" b="1" i="1" u="none" strike="noStrike" cap="none" normalizeH="0" baseline="0" smtClean="0">
                          <a:ln>
                            <a:noFill/>
                          </a:ln>
                          <a:solidFill>
                            <a:srgbClr val="391094"/>
                          </a:solidFill>
                          <a:effectLst/>
                          <a:latin typeface="Arial" charset="0"/>
                          <a:cs typeface="Mitra" pitchFamily="2" charset="-78"/>
                        </a:rPr>
                        <a:t>محصول/ خدمت</a:t>
                      </a:r>
                      <a:endParaRPr kumimoji="0" lang="en-US" sz="2200" b="1" i="1" u="none" strike="noStrike" cap="none" normalizeH="0" baseline="0" smtClean="0">
                        <a:ln>
                          <a:noFill/>
                        </a:ln>
                        <a:solidFill>
                          <a:srgbClr val="391094"/>
                        </a:solidFill>
                        <a:effectLst/>
                        <a:latin typeface="Arial" charset="0"/>
                        <a:cs typeface="Mitr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200" b="1" i="1" u="none" strike="noStrike" cap="none" normalizeH="0" baseline="0" smtClean="0">
                          <a:ln>
                            <a:noFill/>
                          </a:ln>
                          <a:solidFill>
                            <a:srgbClr val="391094"/>
                          </a:solidFill>
                          <a:effectLst/>
                          <a:latin typeface="Arial" charset="0"/>
                          <a:cs typeface="Mitra" pitchFamily="2" charset="-78"/>
                        </a:rPr>
                        <a:t>کشش بازار</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200" b="1" i="1" u="none" strike="noStrike" cap="none" normalizeH="0" baseline="0" smtClean="0">
                          <a:ln>
                            <a:noFill/>
                          </a:ln>
                          <a:solidFill>
                            <a:srgbClr val="391094"/>
                          </a:solidFill>
                          <a:effectLst/>
                          <a:latin typeface="Arial" charset="0"/>
                          <a:ea typeface="Times New Roman" pitchFamily="18" charset="0"/>
                          <a:cs typeface="Mitra" pitchFamily="2" charset="-78"/>
                        </a:rPr>
                        <a:t>بلند مدت </a:t>
                      </a:r>
                      <a:endParaRPr kumimoji="0" lang="en-US" sz="2200" b="1" i="1" u="none" strike="noStrike" cap="none" normalizeH="0" baseline="0" smtClean="0">
                        <a:ln>
                          <a:noFill/>
                        </a:ln>
                        <a:solidFill>
                          <a:srgbClr val="391094"/>
                        </a:solidFill>
                        <a:effectLst/>
                        <a:latin typeface="Arial" charset="0"/>
                        <a:ea typeface="Times New Roman" pitchFamily="18" charset="0"/>
                        <a:cs typeface="Mitr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200" b="1" i="1" u="none" strike="noStrike" cap="none" normalizeH="0" baseline="0" smtClean="0">
                          <a:ln>
                            <a:noFill/>
                          </a:ln>
                          <a:solidFill>
                            <a:srgbClr val="391094"/>
                          </a:solidFill>
                          <a:effectLst/>
                          <a:latin typeface="Arial" charset="0"/>
                          <a:ea typeface="Times New Roman" pitchFamily="18" charset="0"/>
                          <a:cs typeface="Mitra" pitchFamily="2" charset="-78"/>
                        </a:rPr>
                        <a:t>مراکز هزينه</a:t>
                      </a:r>
                      <a:endParaRPr kumimoji="0" lang="en-US" sz="2200" b="1" i="1" u="none" strike="noStrike" cap="none" normalizeH="0" baseline="0" smtClean="0">
                        <a:ln>
                          <a:noFill/>
                        </a:ln>
                        <a:solidFill>
                          <a:srgbClr val="391094"/>
                        </a:solidFill>
                        <a:effectLst/>
                        <a:latin typeface="Arial" charset="0"/>
                        <a:cs typeface="Mitr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200" b="1" i="1" u="none" strike="noStrike" cap="none" normalizeH="0" baseline="0" smtClean="0">
                          <a:ln>
                            <a:noFill/>
                          </a:ln>
                          <a:solidFill>
                            <a:srgbClr val="391094"/>
                          </a:solidFill>
                          <a:effectLst/>
                          <a:latin typeface="Arial" charset="0"/>
                          <a:cs typeface="Mitra" pitchFamily="2" charset="-78"/>
                        </a:rPr>
                        <a:t>اطلاعات</a:t>
                      </a:r>
                      <a:endParaRPr kumimoji="0" lang="en-US" sz="2200" b="1" i="1" u="none" strike="noStrike" cap="none" normalizeH="0" baseline="0" smtClean="0">
                        <a:ln>
                          <a:noFill/>
                        </a:ln>
                        <a:solidFill>
                          <a:srgbClr val="391094"/>
                        </a:solidFill>
                        <a:effectLst/>
                        <a:latin typeface="Arial" charset="0"/>
                        <a:cs typeface="Mitr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200" b="1" i="1" u="none" strike="noStrike" cap="none" normalizeH="0" baseline="0" smtClean="0">
                          <a:ln>
                            <a:noFill/>
                          </a:ln>
                          <a:solidFill>
                            <a:srgbClr val="391094"/>
                          </a:solidFill>
                          <a:effectLst/>
                          <a:latin typeface="Arial" charset="0"/>
                          <a:cs typeface="Mitra" pitchFamily="2" charset="-78"/>
                        </a:rPr>
                        <a:t>فشار تکنولوژي</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09570" name="Rectangle 2"/>
          <p:cNvSpPr>
            <a:spLocks noGrp="1" noChangeArrowheads="1"/>
          </p:cNvSpPr>
          <p:nvPr>
            <p:ph type="title"/>
          </p:nvPr>
        </p:nvSpPr>
        <p:spPr>
          <a:xfrm>
            <a:off x="2743200" y="609600"/>
            <a:ext cx="7772400" cy="838200"/>
          </a:xfrm>
        </p:spPr>
        <p:txBody>
          <a:bodyPr/>
          <a:lstStyle/>
          <a:p>
            <a:r>
              <a:rPr lang="ar-SA" sz="3600">
                <a:solidFill>
                  <a:srgbClr val="950F25"/>
                </a:solidFill>
                <a:cs typeface="Mitra" pitchFamily="2" charset="-78"/>
              </a:rPr>
              <a:t>انواع کاربران تکنولوژي جديد</a:t>
            </a:r>
            <a:endParaRPr lang="en-US" sz="3600">
              <a:solidFill>
                <a:srgbClr val="950F25"/>
              </a:solidFill>
              <a:cs typeface="Mitra" pitchFamily="2" charset="-78"/>
            </a:endParaRPr>
          </a:p>
        </p:txBody>
      </p:sp>
      <p:grpSp>
        <p:nvGrpSpPr>
          <p:cNvPr id="109599" name="Group 31"/>
          <p:cNvGrpSpPr>
            <a:grpSpLocks/>
          </p:cNvGrpSpPr>
          <p:nvPr/>
        </p:nvGrpSpPr>
        <p:grpSpPr bwMode="auto">
          <a:xfrm>
            <a:off x="558800" y="2057400"/>
            <a:ext cx="6375400" cy="3429000"/>
            <a:chOff x="1260" y="6799"/>
            <a:chExt cx="10040" cy="5400"/>
          </a:xfrm>
        </p:grpSpPr>
        <p:sp>
          <p:nvSpPr>
            <p:cNvPr id="109600" name="Rectangle 32"/>
            <p:cNvSpPr>
              <a:spLocks noChangeArrowheads="1"/>
            </p:cNvSpPr>
            <p:nvPr/>
          </p:nvSpPr>
          <p:spPr bwMode="auto">
            <a:xfrm>
              <a:off x="1260" y="6799"/>
              <a:ext cx="10040" cy="5400"/>
            </a:xfrm>
            <a:prstGeom prst="rect">
              <a:avLst/>
            </a:prstGeom>
            <a:solidFill>
              <a:srgbClr val="FF9900">
                <a:alpha val="25000"/>
              </a:srgbClr>
            </a:solidFill>
            <a:ln w="9525" algn="ctr">
              <a:solidFill>
                <a:srgbClr val="000000"/>
              </a:solidFill>
              <a:miter lim="800000"/>
              <a:headEnd/>
              <a:tailEnd/>
            </a:ln>
            <a:effectLst/>
          </p:spPr>
          <p:txBody>
            <a:bodyPr/>
            <a:lstStyle/>
            <a:p>
              <a:endParaRPr lang="en-US"/>
            </a:p>
          </p:txBody>
        </p:sp>
        <p:sp>
          <p:nvSpPr>
            <p:cNvPr id="109601" name="Freeform 33"/>
            <p:cNvSpPr>
              <a:spLocks noChangeAspect="1"/>
            </p:cNvSpPr>
            <p:nvPr/>
          </p:nvSpPr>
          <p:spPr bwMode="auto">
            <a:xfrm>
              <a:off x="2872" y="10460"/>
              <a:ext cx="1621" cy="1015"/>
            </a:xfrm>
            <a:custGeom>
              <a:avLst/>
              <a:gdLst/>
              <a:ahLst/>
              <a:cxnLst>
                <a:cxn ang="0">
                  <a:pos x="0" y="300"/>
                </a:cxn>
                <a:cxn ang="0">
                  <a:pos x="0" y="480"/>
                </a:cxn>
                <a:cxn ang="0">
                  <a:pos x="816" y="480"/>
                </a:cxn>
                <a:cxn ang="0">
                  <a:pos x="816" y="0"/>
                </a:cxn>
                <a:cxn ang="0">
                  <a:pos x="738" y="51"/>
                </a:cxn>
                <a:cxn ang="0">
                  <a:pos x="645" y="102"/>
                </a:cxn>
                <a:cxn ang="0">
                  <a:pos x="573" y="129"/>
                </a:cxn>
                <a:cxn ang="0">
                  <a:pos x="456" y="165"/>
                </a:cxn>
                <a:cxn ang="0">
                  <a:pos x="339" y="201"/>
                </a:cxn>
                <a:cxn ang="0">
                  <a:pos x="207" y="243"/>
                </a:cxn>
                <a:cxn ang="0">
                  <a:pos x="81" y="279"/>
                </a:cxn>
                <a:cxn ang="0">
                  <a:pos x="0" y="300"/>
                </a:cxn>
              </a:cxnLst>
              <a:rect l="0" t="0" r="r" b="b"/>
              <a:pathLst>
                <a:path w="816" h="480">
                  <a:moveTo>
                    <a:pt x="0" y="300"/>
                  </a:moveTo>
                  <a:lnTo>
                    <a:pt x="0" y="480"/>
                  </a:lnTo>
                  <a:lnTo>
                    <a:pt x="816" y="480"/>
                  </a:lnTo>
                  <a:lnTo>
                    <a:pt x="816" y="0"/>
                  </a:lnTo>
                  <a:lnTo>
                    <a:pt x="738" y="51"/>
                  </a:lnTo>
                  <a:lnTo>
                    <a:pt x="645" y="102"/>
                  </a:lnTo>
                  <a:lnTo>
                    <a:pt x="573" y="129"/>
                  </a:lnTo>
                  <a:lnTo>
                    <a:pt x="456" y="165"/>
                  </a:lnTo>
                  <a:lnTo>
                    <a:pt x="339" y="201"/>
                  </a:lnTo>
                  <a:lnTo>
                    <a:pt x="207" y="243"/>
                  </a:lnTo>
                  <a:lnTo>
                    <a:pt x="81" y="279"/>
                  </a:lnTo>
                  <a:lnTo>
                    <a:pt x="0" y="300"/>
                  </a:lnTo>
                  <a:close/>
                </a:path>
              </a:pathLst>
            </a:custGeom>
            <a:solidFill>
              <a:srgbClr val="FFCC00"/>
            </a:solidFill>
            <a:ln w="12700" cap="sq" cmpd="sng">
              <a:solidFill>
                <a:srgbClr val="FF6600"/>
              </a:solidFill>
              <a:prstDash val="solid"/>
              <a:round/>
              <a:headEnd type="none" w="sm" len="sm"/>
              <a:tailEnd type="none" w="sm" len="sm"/>
            </a:ln>
            <a:effectLst/>
          </p:spPr>
          <p:txBody>
            <a:bodyPr wrap="none" anchor="ctr"/>
            <a:lstStyle/>
            <a:p>
              <a:endParaRPr lang="en-US"/>
            </a:p>
          </p:txBody>
        </p:sp>
        <p:sp>
          <p:nvSpPr>
            <p:cNvPr id="109602" name="Freeform 34"/>
            <p:cNvSpPr>
              <a:spLocks noChangeAspect="1"/>
            </p:cNvSpPr>
            <p:nvPr/>
          </p:nvSpPr>
          <p:spPr bwMode="auto">
            <a:xfrm>
              <a:off x="5062" y="8475"/>
              <a:ext cx="1724" cy="3000"/>
            </a:xfrm>
            <a:custGeom>
              <a:avLst/>
              <a:gdLst/>
              <a:ahLst/>
              <a:cxnLst>
                <a:cxn ang="0">
                  <a:pos x="867" y="0"/>
                </a:cxn>
                <a:cxn ang="0">
                  <a:pos x="866" y="1418"/>
                </a:cxn>
                <a:cxn ang="0">
                  <a:pos x="0" y="1416"/>
                </a:cxn>
                <a:cxn ang="0">
                  <a:pos x="0" y="882"/>
                </a:cxn>
                <a:cxn ang="0">
                  <a:pos x="84" y="804"/>
                </a:cxn>
                <a:cxn ang="0">
                  <a:pos x="156" y="735"/>
                </a:cxn>
                <a:cxn ang="0">
                  <a:pos x="222" y="657"/>
                </a:cxn>
                <a:cxn ang="0">
                  <a:pos x="297" y="558"/>
                </a:cxn>
                <a:cxn ang="0">
                  <a:pos x="381" y="453"/>
                </a:cxn>
                <a:cxn ang="0">
                  <a:pos x="486" y="318"/>
                </a:cxn>
                <a:cxn ang="0">
                  <a:pos x="543" y="240"/>
                </a:cxn>
                <a:cxn ang="0">
                  <a:pos x="630" y="129"/>
                </a:cxn>
                <a:cxn ang="0">
                  <a:pos x="687" y="72"/>
                </a:cxn>
                <a:cxn ang="0">
                  <a:pos x="753" y="27"/>
                </a:cxn>
                <a:cxn ang="0">
                  <a:pos x="801" y="16"/>
                </a:cxn>
                <a:cxn ang="0">
                  <a:pos x="867" y="0"/>
                </a:cxn>
              </a:cxnLst>
              <a:rect l="0" t="0" r="r" b="b"/>
              <a:pathLst>
                <a:path w="867" h="1418">
                  <a:moveTo>
                    <a:pt x="867" y="0"/>
                  </a:moveTo>
                  <a:lnTo>
                    <a:pt x="866" y="1418"/>
                  </a:lnTo>
                  <a:lnTo>
                    <a:pt x="0" y="1416"/>
                  </a:lnTo>
                  <a:lnTo>
                    <a:pt x="0" y="882"/>
                  </a:lnTo>
                  <a:lnTo>
                    <a:pt x="84" y="804"/>
                  </a:lnTo>
                  <a:lnTo>
                    <a:pt x="156" y="735"/>
                  </a:lnTo>
                  <a:lnTo>
                    <a:pt x="222" y="657"/>
                  </a:lnTo>
                  <a:lnTo>
                    <a:pt x="297" y="558"/>
                  </a:lnTo>
                  <a:lnTo>
                    <a:pt x="381" y="453"/>
                  </a:lnTo>
                  <a:lnTo>
                    <a:pt x="486" y="318"/>
                  </a:lnTo>
                  <a:lnTo>
                    <a:pt x="543" y="240"/>
                  </a:lnTo>
                  <a:lnTo>
                    <a:pt x="630" y="129"/>
                  </a:lnTo>
                  <a:lnTo>
                    <a:pt x="687" y="72"/>
                  </a:lnTo>
                  <a:lnTo>
                    <a:pt x="753" y="27"/>
                  </a:lnTo>
                  <a:lnTo>
                    <a:pt x="801" y="16"/>
                  </a:lnTo>
                  <a:lnTo>
                    <a:pt x="867" y="0"/>
                  </a:lnTo>
                  <a:close/>
                </a:path>
              </a:pathLst>
            </a:custGeom>
            <a:solidFill>
              <a:srgbClr val="FF9900"/>
            </a:solidFill>
            <a:ln w="12700" cap="sq" cmpd="sng">
              <a:solidFill>
                <a:srgbClr val="FF6600"/>
              </a:solidFill>
              <a:prstDash val="solid"/>
              <a:round/>
              <a:headEnd type="none" w="sm" len="sm"/>
              <a:tailEnd type="none" w="sm" len="sm"/>
            </a:ln>
            <a:effectLst/>
          </p:spPr>
          <p:txBody>
            <a:bodyPr wrap="none" anchor="ctr"/>
            <a:lstStyle/>
            <a:p>
              <a:endParaRPr lang="en-US"/>
            </a:p>
          </p:txBody>
        </p:sp>
        <p:sp>
          <p:nvSpPr>
            <p:cNvPr id="109603" name="Freeform 35"/>
            <p:cNvSpPr>
              <a:spLocks noChangeAspect="1"/>
            </p:cNvSpPr>
            <p:nvPr/>
          </p:nvSpPr>
          <p:spPr bwMode="auto">
            <a:xfrm>
              <a:off x="2141" y="11156"/>
              <a:ext cx="537" cy="319"/>
            </a:xfrm>
            <a:custGeom>
              <a:avLst/>
              <a:gdLst/>
              <a:ahLst/>
              <a:cxnLst>
                <a:cxn ang="0">
                  <a:pos x="0" y="123"/>
                </a:cxn>
                <a:cxn ang="0">
                  <a:pos x="0" y="174"/>
                </a:cxn>
                <a:cxn ang="0">
                  <a:pos x="366" y="174"/>
                </a:cxn>
                <a:cxn ang="0">
                  <a:pos x="366" y="0"/>
                </a:cxn>
                <a:cxn ang="0">
                  <a:pos x="320" y="18"/>
                </a:cxn>
                <a:cxn ang="0">
                  <a:pos x="267" y="39"/>
                </a:cxn>
                <a:cxn ang="0">
                  <a:pos x="198" y="61"/>
                </a:cxn>
                <a:cxn ang="0">
                  <a:pos x="132" y="86"/>
                </a:cxn>
                <a:cxn ang="0">
                  <a:pos x="74" y="106"/>
                </a:cxn>
                <a:cxn ang="0">
                  <a:pos x="0" y="123"/>
                </a:cxn>
              </a:cxnLst>
              <a:rect l="0" t="0" r="r" b="b"/>
              <a:pathLst>
                <a:path w="366" h="174">
                  <a:moveTo>
                    <a:pt x="0" y="123"/>
                  </a:moveTo>
                  <a:lnTo>
                    <a:pt x="0" y="174"/>
                  </a:lnTo>
                  <a:lnTo>
                    <a:pt x="366" y="174"/>
                  </a:lnTo>
                  <a:lnTo>
                    <a:pt x="366" y="0"/>
                  </a:lnTo>
                  <a:lnTo>
                    <a:pt x="320" y="18"/>
                  </a:lnTo>
                  <a:lnTo>
                    <a:pt x="267" y="39"/>
                  </a:lnTo>
                  <a:lnTo>
                    <a:pt x="198" y="61"/>
                  </a:lnTo>
                  <a:lnTo>
                    <a:pt x="132" y="86"/>
                  </a:lnTo>
                  <a:lnTo>
                    <a:pt x="74" y="106"/>
                  </a:lnTo>
                  <a:lnTo>
                    <a:pt x="0" y="123"/>
                  </a:lnTo>
                  <a:close/>
                </a:path>
              </a:pathLst>
            </a:custGeom>
            <a:solidFill>
              <a:srgbClr val="FFCC99"/>
            </a:solidFill>
            <a:ln w="12700" cap="sq" cmpd="sng">
              <a:solidFill>
                <a:srgbClr val="FF6600"/>
              </a:solidFill>
              <a:prstDash val="solid"/>
              <a:round/>
              <a:headEnd type="none" w="sm" len="sm"/>
              <a:tailEnd type="none" w="sm" len="sm"/>
            </a:ln>
            <a:effectLst/>
          </p:spPr>
          <p:txBody>
            <a:bodyPr wrap="none" anchor="ctr"/>
            <a:lstStyle/>
            <a:p>
              <a:endParaRPr lang="en-US"/>
            </a:p>
          </p:txBody>
        </p:sp>
        <p:sp>
          <p:nvSpPr>
            <p:cNvPr id="109604" name="Freeform 36"/>
            <p:cNvSpPr>
              <a:spLocks noChangeAspect="1"/>
            </p:cNvSpPr>
            <p:nvPr/>
          </p:nvSpPr>
          <p:spPr bwMode="auto">
            <a:xfrm flipH="1">
              <a:off x="8945" y="10460"/>
              <a:ext cx="1621" cy="1015"/>
            </a:xfrm>
            <a:custGeom>
              <a:avLst/>
              <a:gdLst/>
              <a:ahLst/>
              <a:cxnLst>
                <a:cxn ang="0">
                  <a:pos x="0" y="300"/>
                </a:cxn>
                <a:cxn ang="0">
                  <a:pos x="0" y="480"/>
                </a:cxn>
                <a:cxn ang="0">
                  <a:pos x="816" y="480"/>
                </a:cxn>
                <a:cxn ang="0">
                  <a:pos x="816" y="0"/>
                </a:cxn>
                <a:cxn ang="0">
                  <a:pos x="738" y="51"/>
                </a:cxn>
                <a:cxn ang="0">
                  <a:pos x="645" y="102"/>
                </a:cxn>
                <a:cxn ang="0">
                  <a:pos x="573" y="129"/>
                </a:cxn>
                <a:cxn ang="0">
                  <a:pos x="456" y="165"/>
                </a:cxn>
                <a:cxn ang="0">
                  <a:pos x="339" y="201"/>
                </a:cxn>
                <a:cxn ang="0">
                  <a:pos x="207" y="243"/>
                </a:cxn>
                <a:cxn ang="0">
                  <a:pos x="81" y="279"/>
                </a:cxn>
                <a:cxn ang="0">
                  <a:pos x="0" y="300"/>
                </a:cxn>
              </a:cxnLst>
              <a:rect l="0" t="0" r="r" b="b"/>
              <a:pathLst>
                <a:path w="816" h="480">
                  <a:moveTo>
                    <a:pt x="0" y="300"/>
                  </a:moveTo>
                  <a:lnTo>
                    <a:pt x="0" y="480"/>
                  </a:lnTo>
                  <a:lnTo>
                    <a:pt x="816" y="480"/>
                  </a:lnTo>
                  <a:lnTo>
                    <a:pt x="816" y="0"/>
                  </a:lnTo>
                  <a:lnTo>
                    <a:pt x="738" y="51"/>
                  </a:lnTo>
                  <a:lnTo>
                    <a:pt x="645" y="102"/>
                  </a:lnTo>
                  <a:lnTo>
                    <a:pt x="573" y="129"/>
                  </a:lnTo>
                  <a:lnTo>
                    <a:pt x="456" y="165"/>
                  </a:lnTo>
                  <a:lnTo>
                    <a:pt x="339" y="201"/>
                  </a:lnTo>
                  <a:lnTo>
                    <a:pt x="207" y="243"/>
                  </a:lnTo>
                  <a:lnTo>
                    <a:pt x="81" y="279"/>
                  </a:lnTo>
                  <a:lnTo>
                    <a:pt x="0" y="300"/>
                  </a:lnTo>
                  <a:close/>
                </a:path>
              </a:pathLst>
            </a:custGeom>
            <a:solidFill>
              <a:srgbClr val="993300"/>
            </a:solidFill>
            <a:ln w="12700" cap="sq" cmpd="sng">
              <a:solidFill>
                <a:srgbClr val="FF6600"/>
              </a:solidFill>
              <a:prstDash val="solid"/>
              <a:round/>
              <a:headEnd type="none" w="sm" len="sm"/>
              <a:tailEnd type="none" w="sm" len="sm"/>
            </a:ln>
            <a:effectLst/>
          </p:spPr>
          <p:txBody>
            <a:bodyPr wrap="none" anchor="ctr"/>
            <a:lstStyle/>
            <a:p>
              <a:endParaRPr lang="en-US"/>
            </a:p>
          </p:txBody>
        </p:sp>
        <p:sp>
          <p:nvSpPr>
            <p:cNvPr id="109605" name="Freeform 37"/>
            <p:cNvSpPr>
              <a:spLocks noChangeAspect="1"/>
            </p:cNvSpPr>
            <p:nvPr/>
          </p:nvSpPr>
          <p:spPr bwMode="auto">
            <a:xfrm flipH="1">
              <a:off x="7044" y="8475"/>
              <a:ext cx="1722" cy="3000"/>
            </a:xfrm>
            <a:custGeom>
              <a:avLst/>
              <a:gdLst/>
              <a:ahLst/>
              <a:cxnLst>
                <a:cxn ang="0">
                  <a:pos x="867" y="0"/>
                </a:cxn>
                <a:cxn ang="0">
                  <a:pos x="866" y="1418"/>
                </a:cxn>
                <a:cxn ang="0">
                  <a:pos x="0" y="1416"/>
                </a:cxn>
                <a:cxn ang="0">
                  <a:pos x="0" y="882"/>
                </a:cxn>
                <a:cxn ang="0">
                  <a:pos x="84" y="804"/>
                </a:cxn>
                <a:cxn ang="0">
                  <a:pos x="156" y="735"/>
                </a:cxn>
                <a:cxn ang="0">
                  <a:pos x="222" y="657"/>
                </a:cxn>
                <a:cxn ang="0">
                  <a:pos x="297" y="558"/>
                </a:cxn>
                <a:cxn ang="0">
                  <a:pos x="381" y="453"/>
                </a:cxn>
                <a:cxn ang="0">
                  <a:pos x="486" y="318"/>
                </a:cxn>
                <a:cxn ang="0">
                  <a:pos x="543" y="240"/>
                </a:cxn>
                <a:cxn ang="0">
                  <a:pos x="630" y="129"/>
                </a:cxn>
                <a:cxn ang="0">
                  <a:pos x="687" y="72"/>
                </a:cxn>
                <a:cxn ang="0">
                  <a:pos x="753" y="27"/>
                </a:cxn>
                <a:cxn ang="0">
                  <a:pos x="801" y="16"/>
                </a:cxn>
                <a:cxn ang="0">
                  <a:pos x="867" y="0"/>
                </a:cxn>
              </a:cxnLst>
              <a:rect l="0" t="0" r="r" b="b"/>
              <a:pathLst>
                <a:path w="867" h="1418">
                  <a:moveTo>
                    <a:pt x="867" y="0"/>
                  </a:moveTo>
                  <a:lnTo>
                    <a:pt x="866" y="1418"/>
                  </a:lnTo>
                  <a:lnTo>
                    <a:pt x="0" y="1416"/>
                  </a:lnTo>
                  <a:lnTo>
                    <a:pt x="0" y="882"/>
                  </a:lnTo>
                  <a:lnTo>
                    <a:pt x="84" y="804"/>
                  </a:lnTo>
                  <a:lnTo>
                    <a:pt x="156" y="735"/>
                  </a:lnTo>
                  <a:lnTo>
                    <a:pt x="222" y="657"/>
                  </a:lnTo>
                  <a:lnTo>
                    <a:pt x="297" y="558"/>
                  </a:lnTo>
                  <a:lnTo>
                    <a:pt x="381" y="453"/>
                  </a:lnTo>
                  <a:lnTo>
                    <a:pt x="486" y="318"/>
                  </a:lnTo>
                  <a:lnTo>
                    <a:pt x="543" y="240"/>
                  </a:lnTo>
                  <a:lnTo>
                    <a:pt x="630" y="129"/>
                  </a:lnTo>
                  <a:lnTo>
                    <a:pt x="687" y="72"/>
                  </a:lnTo>
                  <a:lnTo>
                    <a:pt x="753" y="27"/>
                  </a:lnTo>
                  <a:lnTo>
                    <a:pt x="801" y="16"/>
                  </a:lnTo>
                  <a:lnTo>
                    <a:pt x="867" y="0"/>
                  </a:lnTo>
                  <a:close/>
                </a:path>
              </a:pathLst>
            </a:custGeom>
            <a:solidFill>
              <a:srgbClr val="FF6600"/>
            </a:solidFill>
            <a:ln w="12700" cap="sq" cmpd="sng">
              <a:solidFill>
                <a:srgbClr val="FF6600"/>
              </a:solidFill>
              <a:prstDash val="solid"/>
              <a:round/>
              <a:headEnd type="none" w="sm" len="sm"/>
              <a:tailEnd type="none" w="sm" len="sm"/>
            </a:ln>
            <a:effectLst/>
          </p:spPr>
          <p:txBody>
            <a:bodyPr wrap="none" anchor="ctr"/>
            <a:lstStyle/>
            <a:p>
              <a:endParaRPr lang="en-US"/>
            </a:p>
          </p:txBody>
        </p:sp>
        <p:sp>
          <p:nvSpPr>
            <p:cNvPr id="109606" name="Line 38"/>
            <p:cNvSpPr>
              <a:spLocks noChangeShapeType="1"/>
            </p:cNvSpPr>
            <p:nvPr/>
          </p:nvSpPr>
          <p:spPr bwMode="auto">
            <a:xfrm>
              <a:off x="4604" y="10529"/>
              <a:ext cx="360" cy="0"/>
            </a:xfrm>
            <a:prstGeom prst="line">
              <a:avLst/>
            </a:prstGeom>
            <a:noFill/>
            <a:ln w="28575">
              <a:solidFill>
                <a:srgbClr val="000000"/>
              </a:solidFill>
              <a:round/>
              <a:headEnd type="triangle" w="sm" len="sm"/>
              <a:tailEnd type="triangle" w="sm" len="sm"/>
            </a:ln>
            <a:effectLst/>
          </p:spPr>
          <p:txBody>
            <a:bodyPr/>
            <a:lstStyle/>
            <a:p>
              <a:endParaRPr lang="en-US"/>
            </a:p>
          </p:txBody>
        </p:sp>
      </p:grpSp>
      <p:grpSp>
        <p:nvGrpSpPr>
          <p:cNvPr id="109607" name="Group 39"/>
          <p:cNvGrpSpPr>
            <a:grpSpLocks/>
          </p:cNvGrpSpPr>
          <p:nvPr/>
        </p:nvGrpSpPr>
        <p:grpSpPr bwMode="auto">
          <a:xfrm>
            <a:off x="522288" y="2133600"/>
            <a:ext cx="6535737" cy="3024188"/>
            <a:chOff x="329" y="1344"/>
            <a:chExt cx="4117" cy="1905"/>
          </a:xfrm>
        </p:grpSpPr>
        <p:sp>
          <p:nvSpPr>
            <p:cNvPr id="109608" name="Line 40"/>
            <p:cNvSpPr>
              <a:spLocks noChangeShapeType="1"/>
            </p:cNvSpPr>
            <p:nvPr/>
          </p:nvSpPr>
          <p:spPr bwMode="auto">
            <a:xfrm flipH="1" flipV="1">
              <a:off x="519" y="1521"/>
              <a:ext cx="4" cy="1710"/>
            </a:xfrm>
            <a:prstGeom prst="line">
              <a:avLst/>
            </a:prstGeom>
            <a:noFill/>
            <a:ln w="28575">
              <a:solidFill>
                <a:srgbClr val="000000"/>
              </a:solidFill>
              <a:round/>
              <a:headEnd type="diamond" w="med" len="med"/>
              <a:tailEnd type="triangle" w="med" len="med"/>
            </a:ln>
            <a:effectLst/>
          </p:spPr>
          <p:txBody>
            <a:bodyPr/>
            <a:lstStyle/>
            <a:p>
              <a:endParaRPr lang="en-US"/>
            </a:p>
          </p:txBody>
        </p:sp>
        <p:sp>
          <p:nvSpPr>
            <p:cNvPr id="109609" name="Line 41"/>
            <p:cNvSpPr>
              <a:spLocks noChangeShapeType="1"/>
            </p:cNvSpPr>
            <p:nvPr/>
          </p:nvSpPr>
          <p:spPr bwMode="auto">
            <a:xfrm flipV="1">
              <a:off x="529" y="3231"/>
              <a:ext cx="3600" cy="0"/>
            </a:xfrm>
            <a:prstGeom prst="line">
              <a:avLst/>
            </a:prstGeom>
            <a:noFill/>
            <a:ln w="28575">
              <a:solidFill>
                <a:srgbClr val="000000"/>
              </a:solidFill>
              <a:round/>
              <a:headEnd type="diamond" w="med" len="med"/>
              <a:tailEnd type="triangle" w="med" len="med"/>
            </a:ln>
            <a:effectLst/>
          </p:spPr>
          <p:txBody>
            <a:bodyPr/>
            <a:lstStyle/>
            <a:p>
              <a:endParaRPr lang="en-US"/>
            </a:p>
          </p:txBody>
        </p:sp>
        <p:sp>
          <p:nvSpPr>
            <p:cNvPr id="109610" name="Rectangle 42"/>
            <p:cNvSpPr>
              <a:spLocks noChangeArrowheads="1"/>
            </p:cNvSpPr>
            <p:nvPr/>
          </p:nvSpPr>
          <p:spPr bwMode="auto">
            <a:xfrm>
              <a:off x="4080" y="3072"/>
              <a:ext cx="366" cy="177"/>
            </a:xfrm>
            <a:prstGeom prst="rect">
              <a:avLst/>
            </a:prstGeom>
            <a:noFill/>
            <a:ln w="9525" algn="ctr">
              <a:noFill/>
              <a:miter lim="800000"/>
              <a:headEnd/>
              <a:tailEnd/>
            </a:ln>
            <a:effectLst/>
          </p:spPr>
          <p:txBody>
            <a:bodyPr/>
            <a:lstStyle/>
            <a:p>
              <a:pPr algn="l"/>
              <a:r>
                <a:rPr lang="ar-SA" altLang="zh-CN" sz="1000" b="1">
                  <a:solidFill>
                    <a:srgbClr val="1C1C1C"/>
                  </a:solidFill>
                  <a:latin typeface="Times New Roman" pitchFamily="18" charset="0"/>
                  <a:ea typeface="SimSun" pitchFamily="2" charset="-122"/>
                  <a:cs typeface="Mitra" pitchFamily="2" charset="-78"/>
                </a:rPr>
                <a:t>زمان</a:t>
              </a:r>
              <a:endParaRPr lang="en-US" b="1">
                <a:solidFill>
                  <a:srgbClr val="1C1C1C"/>
                </a:solidFill>
                <a:latin typeface="Tahoma" pitchFamily="34" charset="0"/>
                <a:ea typeface="SimSun" pitchFamily="2" charset="-122"/>
                <a:cs typeface="Mitra" pitchFamily="2" charset="-78"/>
              </a:endParaRPr>
            </a:p>
          </p:txBody>
        </p:sp>
        <p:sp>
          <p:nvSpPr>
            <p:cNvPr id="109611" name="Rectangle 43"/>
            <p:cNvSpPr>
              <a:spLocks noChangeArrowheads="1"/>
            </p:cNvSpPr>
            <p:nvPr/>
          </p:nvSpPr>
          <p:spPr bwMode="auto">
            <a:xfrm>
              <a:off x="329" y="1344"/>
              <a:ext cx="366" cy="177"/>
            </a:xfrm>
            <a:prstGeom prst="rect">
              <a:avLst/>
            </a:prstGeom>
            <a:noFill/>
            <a:ln w="9525" algn="ctr">
              <a:noFill/>
              <a:miter lim="800000"/>
              <a:headEnd/>
              <a:tailEnd/>
            </a:ln>
            <a:effectLst/>
          </p:spPr>
          <p:txBody>
            <a:bodyPr/>
            <a:lstStyle/>
            <a:p>
              <a:pPr algn="l"/>
              <a:r>
                <a:rPr lang="ar-SA" altLang="zh-CN" sz="1000" b="1">
                  <a:solidFill>
                    <a:srgbClr val="1C1C1C"/>
                  </a:solidFill>
                  <a:latin typeface="Times New Roman" pitchFamily="18" charset="0"/>
                  <a:ea typeface="SimSun" pitchFamily="2" charset="-122"/>
                  <a:cs typeface="Mitra" pitchFamily="2" charset="-78"/>
                </a:rPr>
                <a:t>فراواني</a:t>
              </a:r>
              <a:endParaRPr lang="en-US" b="1">
                <a:solidFill>
                  <a:srgbClr val="1C1C1C"/>
                </a:solidFill>
                <a:latin typeface="Tahoma" pitchFamily="34" charset="0"/>
                <a:ea typeface="SimSun" pitchFamily="2" charset="-122"/>
                <a:cs typeface="Mitra" pitchFamily="2" charset="-78"/>
              </a:endParaRPr>
            </a:p>
          </p:txBody>
        </p:sp>
        <p:sp>
          <p:nvSpPr>
            <p:cNvPr id="109612" name="Rectangle 44"/>
            <p:cNvSpPr>
              <a:spLocks noChangeArrowheads="1"/>
            </p:cNvSpPr>
            <p:nvPr/>
          </p:nvSpPr>
          <p:spPr bwMode="auto">
            <a:xfrm>
              <a:off x="828" y="2738"/>
              <a:ext cx="576" cy="216"/>
            </a:xfrm>
            <a:prstGeom prst="rect">
              <a:avLst/>
            </a:prstGeom>
            <a:noFill/>
            <a:ln w="9525" algn="ctr">
              <a:noFill/>
              <a:miter lim="800000"/>
              <a:headEnd/>
              <a:tailEnd/>
            </a:ln>
            <a:effectLst/>
          </p:spPr>
          <p:txBody>
            <a:bodyPr/>
            <a:lstStyle/>
            <a:p>
              <a:pPr algn="l"/>
              <a:r>
                <a:rPr lang="ar-SA" altLang="zh-CN" sz="1000" b="1">
                  <a:solidFill>
                    <a:srgbClr val="1C1C1C"/>
                  </a:solidFill>
                  <a:latin typeface="Times New Roman" pitchFamily="18" charset="0"/>
                  <a:ea typeface="SimSun" pitchFamily="2" charset="-122"/>
                  <a:cs typeface="Mitra" pitchFamily="2" charset="-78"/>
                </a:rPr>
                <a:t>كاربران پيشرو</a:t>
              </a:r>
              <a:endParaRPr lang="en-US" sz="1000" b="1">
                <a:solidFill>
                  <a:srgbClr val="1C1C1C"/>
                </a:solidFill>
                <a:latin typeface="Times New Roman" pitchFamily="18" charset="0"/>
                <a:ea typeface="SimSun" pitchFamily="2" charset="-122"/>
                <a:cs typeface="Mitra" pitchFamily="2" charset="-78"/>
              </a:endParaRPr>
            </a:p>
          </p:txBody>
        </p:sp>
        <p:sp>
          <p:nvSpPr>
            <p:cNvPr id="109613" name="Rectangle 45"/>
            <p:cNvSpPr>
              <a:spLocks noChangeArrowheads="1"/>
            </p:cNvSpPr>
            <p:nvPr/>
          </p:nvSpPr>
          <p:spPr bwMode="auto">
            <a:xfrm>
              <a:off x="540" y="2914"/>
              <a:ext cx="360" cy="216"/>
            </a:xfrm>
            <a:prstGeom prst="rect">
              <a:avLst/>
            </a:prstGeom>
            <a:noFill/>
            <a:ln w="9525" algn="ctr">
              <a:noFill/>
              <a:miter lim="800000"/>
              <a:headEnd/>
              <a:tailEnd/>
            </a:ln>
            <a:effectLst/>
          </p:spPr>
          <p:txBody>
            <a:bodyPr/>
            <a:lstStyle/>
            <a:p>
              <a:r>
                <a:rPr lang="ar-SA" altLang="zh-CN" sz="1000" b="1">
                  <a:solidFill>
                    <a:srgbClr val="1C1C1C"/>
                  </a:solidFill>
                  <a:latin typeface="Times New Roman" pitchFamily="18" charset="0"/>
                  <a:ea typeface="SimSun" pitchFamily="2" charset="-122"/>
                  <a:cs typeface="Mitra" pitchFamily="2" charset="-78"/>
                </a:rPr>
                <a:t>نوآوران</a:t>
              </a:r>
              <a:endParaRPr lang="en-US" sz="1000" b="1">
                <a:solidFill>
                  <a:srgbClr val="1C1C1C"/>
                </a:solidFill>
                <a:latin typeface="Times New Roman" pitchFamily="18" charset="0"/>
                <a:ea typeface="SimSun" pitchFamily="2" charset="-122"/>
                <a:cs typeface="Mitra" pitchFamily="2" charset="-78"/>
              </a:endParaRPr>
            </a:p>
          </p:txBody>
        </p:sp>
        <p:sp>
          <p:nvSpPr>
            <p:cNvPr id="109614" name="Rectangle 46"/>
            <p:cNvSpPr>
              <a:spLocks noChangeArrowheads="1"/>
            </p:cNvSpPr>
            <p:nvPr/>
          </p:nvSpPr>
          <p:spPr bwMode="auto">
            <a:xfrm>
              <a:off x="1814" y="2118"/>
              <a:ext cx="360" cy="216"/>
            </a:xfrm>
            <a:prstGeom prst="rect">
              <a:avLst/>
            </a:prstGeom>
            <a:noFill/>
            <a:ln w="9525" algn="ctr">
              <a:noFill/>
              <a:miter lim="800000"/>
              <a:headEnd/>
              <a:tailEnd/>
            </a:ln>
            <a:effectLst/>
          </p:spPr>
          <p:txBody>
            <a:bodyPr/>
            <a:lstStyle/>
            <a:p>
              <a:pPr algn="l"/>
              <a:r>
                <a:rPr lang="ar-SA" altLang="zh-CN" sz="1000" b="1">
                  <a:solidFill>
                    <a:srgbClr val="1C1C1C"/>
                  </a:solidFill>
                  <a:latin typeface="Times New Roman" pitchFamily="18" charset="0"/>
                  <a:ea typeface="SimSun" pitchFamily="2" charset="-122"/>
                  <a:cs typeface="Mitra" pitchFamily="2" charset="-78"/>
                </a:rPr>
                <a:t>عملگراها</a:t>
              </a:r>
              <a:endParaRPr lang="en-US" sz="1000" b="1">
                <a:solidFill>
                  <a:srgbClr val="1C1C1C"/>
                </a:solidFill>
                <a:latin typeface="Times New Roman" pitchFamily="18" charset="0"/>
                <a:ea typeface="SimSun" pitchFamily="2" charset="-122"/>
                <a:cs typeface="Mitra" pitchFamily="2" charset="-78"/>
              </a:endParaRPr>
            </a:p>
          </p:txBody>
        </p:sp>
        <p:sp>
          <p:nvSpPr>
            <p:cNvPr id="109615" name="Rectangle 47"/>
            <p:cNvSpPr>
              <a:spLocks noChangeArrowheads="1"/>
            </p:cNvSpPr>
            <p:nvPr/>
          </p:nvSpPr>
          <p:spPr bwMode="auto">
            <a:xfrm>
              <a:off x="2822" y="2118"/>
              <a:ext cx="504" cy="216"/>
            </a:xfrm>
            <a:prstGeom prst="rect">
              <a:avLst/>
            </a:prstGeom>
            <a:noFill/>
            <a:ln w="9525" algn="ctr">
              <a:noFill/>
              <a:miter lim="800000"/>
              <a:headEnd/>
              <a:tailEnd/>
            </a:ln>
            <a:effectLst/>
          </p:spPr>
          <p:txBody>
            <a:bodyPr/>
            <a:lstStyle/>
            <a:p>
              <a:pPr algn="l"/>
              <a:r>
                <a:rPr lang="ar-SA" altLang="zh-CN" sz="1000" b="1">
                  <a:solidFill>
                    <a:srgbClr val="1C1C1C"/>
                  </a:solidFill>
                  <a:latin typeface="Times New Roman" pitchFamily="18" charset="0"/>
                  <a:ea typeface="SimSun" pitchFamily="2" charset="-122"/>
                  <a:cs typeface="Mitra" pitchFamily="2" charset="-78"/>
                </a:rPr>
                <a:t>محافظه</a:t>
              </a:r>
              <a:r>
                <a:rPr lang="en-US" altLang="zh-CN" sz="1000" b="1">
                  <a:solidFill>
                    <a:srgbClr val="1C1C1C"/>
                  </a:solidFill>
                  <a:latin typeface="Times New Roman" pitchFamily="18" charset="0"/>
                  <a:ea typeface="SimSun" pitchFamily="2" charset="-122"/>
                  <a:cs typeface="Mitra" pitchFamily="2" charset="-78"/>
                </a:rPr>
                <a:t> </a:t>
              </a:r>
              <a:r>
                <a:rPr lang="ar-SA" altLang="zh-CN" sz="1000" b="1">
                  <a:solidFill>
                    <a:srgbClr val="1C1C1C"/>
                  </a:solidFill>
                  <a:latin typeface="Times New Roman" pitchFamily="18" charset="0"/>
                  <a:ea typeface="SimSun" pitchFamily="2" charset="-122"/>
                  <a:cs typeface="Mitra" pitchFamily="2" charset="-78"/>
                </a:rPr>
                <a:t>كاران</a:t>
              </a:r>
              <a:endParaRPr lang="en-US" sz="1000" b="1">
                <a:solidFill>
                  <a:srgbClr val="1C1C1C"/>
                </a:solidFill>
                <a:latin typeface="Times New Roman" pitchFamily="18" charset="0"/>
                <a:ea typeface="SimSun" pitchFamily="2" charset="-122"/>
                <a:cs typeface="Mitra" pitchFamily="2" charset="-78"/>
              </a:endParaRPr>
            </a:p>
          </p:txBody>
        </p:sp>
        <p:sp>
          <p:nvSpPr>
            <p:cNvPr id="109616" name="Rectangle 48"/>
            <p:cNvSpPr>
              <a:spLocks noChangeArrowheads="1"/>
            </p:cNvSpPr>
            <p:nvPr/>
          </p:nvSpPr>
          <p:spPr bwMode="auto">
            <a:xfrm>
              <a:off x="3514" y="2722"/>
              <a:ext cx="360" cy="216"/>
            </a:xfrm>
            <a:prstGeom prst="rect">
              <a:avLst/>
            </a:prstGeom>
            <a:noFill/>
            <a:ln w="9525" algn="ctr">
              <a:noFill/>
              <a:miter lim="800000"/>
              <a:headEnd/>
              <a:tailEnd/>
            </a:ln>
            <a:effectLst/>
          </p:spPr>
          <p:txBody>
            <a:bodyPr/>
            <a:lstStyle/>
            <a:p>
              <a:pPr algn="l"/>
              <a:r>
                <a:rPr lang="ar-SA" altLang="zh-CN" sz="1000" b="1">
                  <a:solidFill>
                    <a:srgbClr val="1C1C1C"/>
                  </a:solidFill>
                  <a:latin typeface="Times New Roman" pitchFamily="18" charset="0"/>
                  <a:ea typeface="SimSun" pitchFamily="2" charset="-122"/>
                  <a:cs typeface="Mitra" pitchFamily="2" charset="-78"/>
                </a:rPr>
                <a:t>متاخرين</a:t>
              </a:r>
              <a:endParaRPr lang="en-US" sz="1000" b="1">
                <a:solidFill>
                  <a:srgbClr val="1C1C1C"/>
                </a:solidFill>
                <a:latin typeface="Times New Roman" pitchFamily="18" charset="0"/>
                <a:ea typeface="SimSun" pitchFamily="2" charset="-122"/>
                <a:cs typeface="Mitra" pitchFamily="2" charset="-78"/>
              </a:endParaRPr>
            </a:p>
          </p:txBody>
        </p:sp>
        <p:sp>
          <p:nvSpPr>
            <p:cNvPr id="109617" name="Rectangle 49"/>
            <p:cNvSpPr>
              <a:spLocks noChangeArrowheads="1"/>
            </p:cNvSpPr>
            <p:nvPr/>
          </p:nvSpPr>
          <p:spPr bwMode="auto">
            <a:xfrm>
              <a:off x="1409" y="2818"/>
              <a:ext cx="504" cy="288"/>
            </a:xfrm>
            <a:prstGeom prst="rect">
              <a:avLst/>
            </a:prstGeom>
            <a:noFill/>
            <a:ln w="9525" algn="ctr">
              <a:noFill/>
              <a:miter lim="800000"/>
              <a:headEnd/>
              <a:tailEnd/>
            </a:ln>
            <a:effectLst/>
          </p:spPr>
          <p:txBody>
            <a:bodyPr/>
            <a:lstStyle/>
            <a:p>
              <a:pPr algn="ctr"/>
              <a:r>
                <a:rPr lang="ar-SA" altLang="zh-CN" sz="1000" b="1">
                  <a:solidFill>
                    <a:srgbClr val="1C1C1C"/>
                  </a:solidFill>
                  <a:latin typeface="Times New Roman" pitchFamily="18" charset="0"/>
                  <a:ea typeface="SimSun" pitchFamily="2" charset="-122"/>
                  <a:cs typeface="Mitra" pitchFamily="2" charset="-78"/>
                </a:rPr>
                <a:t>شكاف بزرگ</a:t>
              </a:r>
            </a:p>
            <a:p>
              <a:pPr algn="ctr"/>
              <a:r>
                <a:rPr lang="ar-SA" altLang="zh-CN" sz="1000" b="1">
                  <a:solidFill>
                    <a:srgbClr val="1C1C1C"/>
                  </a:solidFill>
                  <a:latin typeface="Times New Roman" pitchFamily="18" charset="0"/>
                  <a:ea typeface="SimSun" pitchFamily="2" charset="-122"/>
                  <a:cs typeface="Mitra" pitchFamily="2" charset="-78"/>
                </a:rPr>
                <a:t>‍(</a:t>
              </a:r>
              <a:r>
                <a:rPr lang="en-US" altLang="zh-CN" sz="1000" b="1">
                  <a:solidFill>
                    <a:srgbClr val="1C1C1C"/>
                  </a:solidFill>
                  <a:latin typeface="Times New Roman" pitchFamily="18" charset="0"/>
                  <a:ea typeface="SimSun" pitchFamily="2" charset="-122"/>
                  <a:cs typeface="Mitra" pitchFamily="2" charset="-78"/>
                </a:rPr>
                <a:t>chasm</a:t>
              </a:r>
              <a:r>
                <a:rPr lang="ar-SA" altLang="zh-CN" sz="1000" b="1">
                  <a:solidFill>
                    <a:srgbClr val="1C1C1C"/>
                  </a:solidFill>
                  <a:latin typeface="Times New Roman" pitchFamily="18" charset="0"/>
                  <a:ea typeface="SimSun" pitchFamily="2" charset="-122"/>
                  <a:cs typeface="Mitra" pitchFamily="2" charset="-78"/>
                </a:rPr>
                <a:t>)</a:t>
              </a:r>
              <a:endParaRPr lang="en-US" sz="1000" b="1">
                <a:solidFill>
                  <a:srgbClr val="1C1C1C"/>
                </a:solidFill>
                <a:latin typeface="Times New Roman" pitchFamily="18" charset="0"/>
                <a:ea typeface="SimSun" pitchFamily="2" charset="-122"/>
                <a:cs typeface="Mitra" pitchFamily="2" charset="-78"/>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fa-IR"/>
              <a:t>مرکز مطالعات تکنولوژ</a:t>
            </a:r>
            <a:r>
              <a:rPr lang="ar-SA"/>
              <a:t>ي</a:t>
            </a:r>
            <a:r>
              <a:rPr lang="fa-IR"/>
              <a:t> دانشگاه صنعت</a:t>
            </a:r>
            <a:r>
              <a:rPr lang="ar-SA"/>
              <a:t>ي</a:t>
            </a:r>
            <a:r>
              <a:rPr lang="fa-IR"/>
              <a:t> شريف</a:t>
            </a:r>
            <a:endParaRPr lang="en-US"/>
          </a:p>
        </p:txBody>
      </p:sp>
      <p:sp>
        <p:nvSpPr>
          <p:cNvPr id="108547" name="Rectangle 3"/>
          <p:cNvSpPr>
            <a:spLocks noGrp="1" noChangeArrowheads="1"/>
          </p:cNvSpPr>
          <p:nvPr>
            <p:ph type="body" idx="1"/>
          </p:nvPr>
        </p:nvSpPr>
        <p:spPr>
          <a:xfrm>
            <a:off x="1143000" y="762000"/>
            <a:ext cx="7315200" cy="5410200"/>
          </a:xfrm>
        </p:spPr>
        <p:txBody>
          <a:bodyPr/>
          <a:lstStyle/>
          <a:p>
            <a:pPr>
              <a:lnSpc>
                <a:spcPct val="90000"/>
              </a:lnSpc>
              <a:buFontTx/>
              <a:buNone/>
            </a:pPr>
            <a:r>
              <a:rPr lang="ar-SA" sz="4000" b="1">
                <a:solidFill>
                  <a:srgbClr val="950F25"/>
                </a:solidFill>
                <a:cs typeface="Mitra" pitchFamily="2" charset="-78"/>
              </a:rPr>
              <a:t>بازارهاي انبوه:</a:t>
            </a:r>
            <a:endParaRPr lang="en-US" sz="4000" b="1">
              <a:solidFill>
                <a:srgbClr val="950F25"/>
              </a:solidFill>
              <a:cs typeface="Mitra" pitchFamily="2" charset="-78"/>
            </a:endParaRPr>
          </a:p>
          <a:p>
            <a:pPr>
              <a:lnSpc>
                <a:spcPct val="90000"/>
              </a:lnSpc>
              <a:buFontTx/>
              <a:buNone/>
            </a:pPr>
            <a:endParaRPr lang="fa-IR" sz="4000" b="1">
              <a:solidFill>
                <a:srgbClr val="950F25"/>
              </a:solidFill>
              <a:cs typeface="Mitra" pitchFamily="2" charset="-78"/>
            </a:endParaRPr>
          </a:p>
          <a:p>
            <a:pPr>
              <a:lnSpc>
                <a:spcPct val="90000"/>
              </a:lnSpc>
            </a:pPr>
            <a:r>
              <a:rPr lang="ar-SA">
                <a:solidFill>
                  <a:schemeClr val="accent2"/>
                </a:solidFill>
                <a:cs typeface="Mitra" pitchFamily="2" charset="-78"/>
              </a:rPr>
              <a:t>جهت حرکت به سمت بازارهاي انبوه، يک شرکت مي</a:t>
            </a:r>
            <a:r>
              <a:rPr lang="fa-IR">
                <a:solidFill>
                  <a:schemeClr val="accent2"/>
                </a:solidFill>
                <a:cs typeface="Mitra" pitchFamily="2" charset="-78"/>
              </a:rPr>
              <a:t>‌</a:t>
            </a:r>
            <a:r>
              <a:rPr lang="ar-SA">
                <a:solidFill>
                  <a:schemeClr val="accent2"/>
                </a:solidFill>
                <a:cs typeface="Mitra" pitchFamily="2" charset="-78"/>
              </a:rPr>
              <a:t>بايست هم در بازار و هم در تکنولوژي پيشرو باشد</a:t>
            </a:r>
            <a:endParaRPr lang="fa-IR">
              <a:solidFill>
                <a:schemeClr val="accent2"/>
              </a:solidFill>
              <a:cs typeface="Mitra" pitchFamily="2" charset="-78"/>
            </a:endParaRPr>
          </a:p>
          <a:p>
            <a:pPr>
              <a:lnSpc>
                <a:spcPct val="90000"/>
              </a:lnSpc>
            </a:pPr>
            <a:r>
              <a:rPr lang="ar-SA">
                <a:solidFill>
                  <a:schemeClr val="accent2"/>
                </a:solidFill>
                <a:latin typeface="Times New Roman" pitchFamily="18" charset="0"/>
                <a:cs typeface="Mitra" pitchFamily="2" charset="-78"/>
              </a:rPr>
              <a:t>اين بازارها به شدت هم به قيمت و هم به آموزش حساس هستند</a:t>
            </a:r>
            <a:r>
              <a:rPr lang="en-US">
                <a:solidFill>
                  <a:schemeClr val="accent2"/>
                </a:solidFill>
                <a:latin typeface="Times New Roman" pitchFamily="18" charset="0"/>
                <a:cs typeface="Mitra" pitchFamily="2" charset="-78"/>
              </a:rPr>
              <a:t> </a:t>
            </a:r>
            <a:endParaRPr lang="fa-IR">
              <a:solidFill>
                <a:schemeClr val="accent2"/>
              </a:solidFill>
              <a:latin typeface="Times New Roman" pitchFamily="18" charset="0"/>
              <a:cs typeface="Mitra" pitchFamily="2" charset="-78"/>
            </a:endParaRPr>
          </a:p>
          <a:p>
            <a:pPr>
              <a:lnSpc>
                <a:spcPct val="90000"/>
              </a:lnSpc>
            </a:pPr>
            <a:r>
              <a:rPr lang="ar-SA">
                <a:solidFill>
                  <a:schemeClr val="accent2"/>
                </a:solidFill>
                <a:cs typeface="Mitra" pitchFamily="2" charset="-78"/>
              </a:rPr>
              <a:t>بازاريابي عملگراها احتياج به توجه ويژه به همکاري</a:t>
            </a:r>
            <a:r>
              <a:rPr lang="fa-IR">
                <a:solidFill>
                  <a:schemeClr val="accent2"/>
                </a:solidFill>
                <a:cs typeface="Mitra" pitchFamily="2" charset="-78"/>
              </a:rPr>
              <a:t>‌</a:t>
            </a:r>
            <a:r>
              <a:rPr lang="ar-SA">
                <a:solidFill>
                  <a:schemeClr val="accent2"/>
                </a:solidFill>
                <a:cs typeface="Mitra" pitchFamily="2" charset="-78"/>
              </a:rPr>
              <a:t>ها و ادغام در سيستم بازاريابي دارد</a:t>
            </a:r>
            <a:r>
              <a:rPr lang="en-US">
                <a:solidFill>
                  <a:schemeClr val="accent2"/>
                </a:solidFill>
                <a:cs typeface="Mitra" pitchFamily="2" charset="-78"/>
              </a:rPr>
              <a:t> </a:t>
            </a:r>
          </a:p>
          <a:p>
            <a:pPr>
              <a:lnSpc>
                <a:spcPct val="90000"/>
              </a:lnSpc>
            </a:pPr>
            <a:r>
              <a:rPr lang="ar-SA">
                <a:solidFill>
                  <a:schemeClr val="accent2"/>
                </a:solidFill>
                <a:cs typeface="Mitra" pitchFamily="2" charset="-78"/>
              </a:rPr>
              <a:t>خطر «مقلدان تکنولوژي»</a:t>
            </a:r>
            <a:r>
              <a:rPr lang="en-US">
                <a:solidFill>
                  <a:schemeClr val="accent2"/>
                </a:solidFill>
                <a:cs typeface="Mitra" pitchFamily="2" charset="-78"/>
              </a:rPr>
              <a:t> </a:t>
            </a:r>
          </a:p>
          <a:p>
            <a:pPr>
              <a:lnSpc>
                <a:spcPct val="90000"/>
              </a:lnSpc>
            </a:pPr>
            <a:r>
              <a:rPr lang="ar-SA">
                <a:solidFill>
                  <a:schemeClr val="accent2"/>
                </a:solidFill>
                <a:cs typeface="Mitra" pitchFamily="2" charset="-78"/>
              </a:rPr>
              <a:t>ساده </a:t>
            </a:r>
            <a:r>
              <a:rPr lang="fa-IR">
                <a:solidFill>
                  <a:schemeClr val="accent2"/>
                </a:solidFill>
                <a:cs typeface="Mitra" pitchFamily="2" charset="-78"/>
              </a:rPr>
              <a:t>سازي به </a:t>
            </a:r>
            <a:r>
              <a:rPr lang="ar-SA">
                <a:solidFill>
                  <a:schemeClr val="accent2"/>
                </a:solidFill>
                <a:cs typeface="Mitra" pitchFamily="2" charset="-78"/>
              </a:rPr>
              <a:t>جاي افزودن خصوصيات جديد</a:t>
            </a:r>
            <a:endParaRPr lang="en-US">
              <a:solidFill>
                <a:schemeClr val="accent2"/>
              </a:solidFill>
              <a:cs typeface="Mitra"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1087581">
  <a:themeElements>
    <a:clrScheme name="0108758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108758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0108758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108758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108758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108758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108758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108758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108758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108758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108758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108758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108758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108758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01087581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سند" ma:contentTypeID="0x010100FD96E1C7B184AA428D458440E078290E" ma:contentTypeVersion="0" ma:contentTypeDescription="ایجاد یک سند جدید." ma:contentTypeScope="" ma:versionID="e4611619ef3ed240da8e89871d629a38">
  <xsd:schema xmlns:xsd="http://www.w3.org/2001/XMLSchema" xmlns:p="http://schemas.microsoft.com/office/2006/metadata/properties" targetNamespace="http://schemas.microsoft.com/office/2006/metadata/properties" ma:root="true" ma:fieldsID="b13d52b6959bdd653638a96fbf7a007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ا" ma:readOnly="true"/>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D633573-C809-4BEB-B1FD-0CD39A894F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F38B297-DD3D-478E-8977-9D38CC4C01AE}">
  <ds:schemaRefs>
    <ds:schemaRef ds:uri="http://schemas.microsoft.com/sharepoint/v3/contenttype/forms"/>
  </ds:schemaRefs>
</ds:datastoreItem>
</file>

<file path=customXml/itemProps3.xml><?xml version="1.0" encoding="utf-8"?>
<ds:datastoreItem xmlns:ds="http://schemas.openxmlformats.org/officeDocument/2006/customXml" ds:itemID="{6B10306F-3A42-45EE-9782-93777B0D335E}">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01087581</Template>
  <TotalTime>1509</TotalTime>
  <Words>3445</Words>
  <Application>Microsoft PowerPoint</Application>
  <PresentationFormat>On-screen Show (4:3)</PresentationFormat>
  <Paragraphs>329</Paragraphs>
  <Slides>53</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2" baseType="lpstr">
      <vt:lpstr>Arial</vt:lpstr>
      <vt:lpstr>B Zar</vt:lpstr>
      <vt:lpstr>Mitra</vt:lpstr>
      <vt:lpstr>Times New Roman</vt:lpstr>
      <vt:lpstr>Tahoma</vt:lpstr>
      <vt:lpstr>SimSun</vt:lpstr>
      <vt:lpstr>Lotus</vt:lpstr>
      <vt:lpstr>01087581</vt:lpstr>
      <vt:lpstr>Bitmap Image</vt:lpstr>
      <vt:lpstr>سازوكارهاي تجاري سازي فناوري مطالعه موردي: فناوري نانو  بنيامين مشيري مركز مطالعات تكنولوژي دانشگاه صنعتي شريف 1387 </vt:lpstr>
      <vt:lpstr>Slide 2</vt:lpstr>
      <vt:lpstr>Slide 3</vt:lpstr>
      <vt:lpstr>الف) قابليت مديريت تحقيقات</vt:lpstr>
      <vt:lpstr>قابليت مديريت تحقيقات (ادامه)</vt:lpstr>
      <vt:lpstr>قابليت مديريت تحقيقات(ادامه)</vt:lpstr>
      <vt:lpstr>تفاوتهاي ديد تجاري و تحقيقاتي</vt:lpstr>
      <vt:lpstr>انواع کاربران تکنولوژي جديد</vt:lpstr>
      <vt:lpstr>Slide 9</vt:lpstr>
      <vt:lpstr>چالش هاي بازاريابي در نوآوري</vt:lpstr>
      <vt:lpstr>3) صنعتي سازي فناوري نانو در تايوان </vt:lpstr>
      <vt:lpstr>ابعاد برنامه ملي</vt:lpstr>
      <vt:lpstr>نحوه تخصيص بودجه به قسمت هاي مختلف برنامه</vt:lpstr>
      <vt:lpstr>صنعتي كردن فناوري نانو</vt:lpstr>
      <vt:lpstr>نحوه انجام تحقيقات صنعتي</vt:lpstr>
      <vt:lpstr>بنگاه هاي بزرگي كه در صنعتي كردن نانو با   (ITRI)  همكاري مي كنند</vt:lpstr>
      <vt:lpstr>بنگاه هاي بزرگي كه در صنعتي كردن نانو با   (ITRI)  همكاري مي كنند</vt:lpstr>
      <vt:lpstr>بنگاه هاي بزرگي كه در صنعتي كردن نانو با   (ITRI)  همكاري مي كنند</vt:lpstr>
      <vt:lpstr>كاركردهاي (ITRI) در جهت صنعتي كردن نانو </vt:lpstr>
      <vt:lpstr>برنامه “گشايش آزمايشگاه”   </vt:lpstr>
      <vt:lpstr>Slide 21</vt:lpstr>
      <vt:lpstr>فهرست</vt:lpstr>
      <vt:lpstr>دره سيليکان در فلسطين اشغالي</vt:lpstr>
      <vt:lpstr>دره سيليکان</vt:lpstr>
      <vt:lpstr>خوشه نرم افزار هند و ايرلند </vt:lpstr>
      <vt:lpstr>خوشه نرم افزار هند و ايرلند </vt:lpstr>
      <vt:lpstr>Enterprise Ireland</vt:lpstr>
      <vt:lpstr>Enterprise Ireland</vt:lpstr>
      <vt:lpstr>Enterprise Ireland</vt:lpstr>
      <vt:lpstr>Ireland Industrial Development Agency (IDA)</vt:lpstr>
      <vt:lpstr>Ireland Industrial Development Agency (IDA)</vt:lpstr>
      <vt:lpstr>Ireland Industrial Development Agency (IDA)</vt:lpstr>
      <vt:lpstr>Israel : Bilateral Institution of Research and Development (BIRD)</vt:lpstr>
      <vt:lpstr>Israel : Bilateral Institution of Research and Development (BIRD)</vt:lpstr>
      <vt:lpstr>استراتژي هاي سازمان هاي دولتي در جذب بنگاه هاي بزرگ و تجاري سازي محصولات داخلي</vt:lpstr>
      <vt:lpstr>همسويي قابليت‌هاي علمي با توانايي‌هاي جهاني</vt:lpstr>
      <vt:lpstr>بررسي و هدف قراردادن بنگاه هاي بزرگ كه داراي سطح تكنولوژي بالا و نام تجاري قوي باشند</vt:lpstr>
      <vt:lpstr>نحوه تعامل با بنگاه هاي بزرگ</vt:lpstr>
      <vt:lpstr>اقدامات عملي سازمان هاي دولتي</vt:lpstr>
      <vt:lpstr>Slide 40</vt:lpstr>
      <vt:lpstr>مقدمه (ادامه)</vt:lpstr>
      <vt:lpstr>Slide 42</vt:lpstr>
      <vt:lpstr>برنامه CRC</vt:lpstr>
      <vt:lpstr>براي بيشتر كردن همكاري‌ها و يكپارچگي در نظام تحقيقاتي برنامه‌هاي مختلفي از قبيل قطب‌بندي دانشگاه‌ها و شبكه‌سازي انجام شده است. </vt:lpstr>
      <vt:lpstr>قطب‌بندي تحقيقات در دانشگاه‌ها:</vt:lpstr>
      <vt:lpstr>چاپ مقالات: </vt:lpstr>
      <vt:lpstr>مقايسه استراليا با ديگر كشورها</vt:lpstr>
      <vt:lpstr>صنايع اصلي </vt:lpstr>
      <vt:lpstr>شركت‌هاي استراليائي</vt:lpstr>
      <vt:lpstr>Slide 50</vt:lpstr>
      <vt:lpstr>Slide 51</vt:lpstr>
      <vt:lpstr>Slide 52</vt:lpstr>
      <vt:lpstr>Slide 53</vt:lpstr>
    </vt:vector>
  </TitlesOfParts>
  <Company>Itan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dc:creator>
  <cp:lastModifiedBy>Farhadpour</cp:lastModifiedBy>
  <cp:revision>307</cp:revision>
  <cp:lastPrinted>1601-01-01T00:00:00Z</cp:lastPrinted>
  <dcterms:created xsi:type="dcterms:W3CDTF">2005-08-22T11:17:30Z</dcterms:created>
  <dcterms:modified xsi:type="dcterms:W3CDTF">2013-09-17T11:15:14Z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TC010875811033</vt:lpwstr>
  </property>
</Properties>
</file>